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3"/>
  </p:notesMasterIdLst>
  <p:sldIdLst>
    <p:sldId id="256" r:id="rId2"/>
    <p:sldId id="257" r:id="rId3"/>
    <p:sldId id="259" r:id="rId4"/>
    <p:sldId id="258" r:id="rId5"/>
    <p:sldId id="261" r:id="rId6"/>
    <p:sldId id="262" r:id="rId7"/>
    <p:sldId id="263" r:id="rId8"/>
    <p:sldId id="264" r:id="rId9"/>
    <p:sldId id="265" r:id="rId10"/>
    <p:sldId id="267" r:id="rId11"/>
    <p:sldId id="266" r:id="rId1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201"/>
    <a:srgbClr val="007033"/>
    <a:srgbClr val="990099"/>
    <a:srgbClr val="CC0099"/>
    <a:srgbClr val="FE9202"/>
    <a:srgbClr val="6C1A00"/>
    <a:srgbClr val="00AACC"/>
    <a:srgbClr val="5EEC3C"/>
    <a:srgbClr val="1D3A00"/>
    <a:srgbClr val="0032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43484" autoAdjust="0"/>
  </p:normalViewPr>
  <p:slideViewPr>
    <p:cSldViewPr>
      <p:cViewPr varScale="1">
        <p:scale>
          <a:sx n="39" d="100"/>
          <a:sy n="39" d="100"/>
        </p:scale>
        <p:origin x="2060" y="20"/>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g>
</file>

<file path=ppt/media/image3.jpg>
</file>

<file path=ppt/media/image4.png>
</file>

<file path=ppt/media/image5.png>
</file>

<file path=ppt/media/image6.png>
</file>

<file path=ppt/media/image7.png>
</file>

<file path=ppt/media/image8.jpe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10/23/2022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1" indent="-342900">
              <a:lnSpc>
                <a:spcPct val="95000"/>
              </a:lnSpc>
              <a:spcBef>
                <a:spcPct val="0"/>
              </a:spcBef>
              <a:buClr>
                <a:srgbClr val="CCCCCC"/>
              </a:buClr>
              <a:buFontTx/>
              <a:buChar char="•"/>
            </a:pPr>
            <a:r>
              <a:rPr lang="en-US" altLang="en-US" dirty="0" err="1" smtClean="0"/>
              <a:t>Stuxnet</a:t>
            </a:r>
            <a:r>
              <a:rPr lang="en-US" altLang="en-US" dirty="0" smtClean="0"/>
              <a:t>, which was created in June 2009 and started spreading in late 2009/early 2010, was the most powerful and complex virus yet encountered. Microsoft published a fix for this issue in August 2010 that was discovered in </a:t>
            </a:r>
            <a:r>
              <a:rPr lang="en-US" altLang="en-US" dirty="0" err="1" smtClean="0"/>
              <a:t>July.The</a:t>
            </a:r>
            <a:r>
              <a:rPr lang="en-US" altLang="en-US" dirty="0" smtClean="0"/>
              <a:t> U.S. and Israel co-created nuclear program in Iran was one </a:t>
            </a:r>
            <a:r>
              <a:rPr lang="en-US" altLang="en-US" dirty="0" err="1" smtClean="0"/>
              <a:t>target.Stuxnet</a:t>
            </a:r>
            <a:r>
              <a:rPr lang="en-US" altLang="en-US" dirty="0" smtClean="0"/>
              <a:t> exploits 6 flaws (5 is in Win and the 1 is in Siemens). The 1.5 MB file is an object-oriented compilation of C and C++, among other </a:t>
            </a:r>
            <a:r>
              <a:rPr lang="en-US" altLang="en-US" dirty="0" err="1" smtClean="0"/>
              <a:t>languages.User</a:t>
            </a:r>
            <a:r>
              <a:rPr lang="en-US" altLang="en-US" dirty="0" smtClean="0"/>
              <a:t> mode, kernel mode, and a PLC rootkit are all </a:t>
            </a:r>
            <a:r>
              <a:rPr lang="en-US" altLang="en-US" dirty="0" err="1" smtClean="0"/>
              <a:t>included.The</a:t>
            </a:r>
            <a:r>
              <a:rPr lang="en-US" altLang="en-US" dirty="0" smtClean="0"/>
              <a:t> virus propagated through shared network drives and USB flash drives. It auto-updates through HTTP connections to two websites on the internet (encrypted connection)When it was released, it was the first piece of malware to actually include a physical weapon.</a:t>
            </a:r>
            <a:endParaRPr lang="en-US" altLang="en-US" dirty="0"/>
          </a:p>
          <a:p>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3</a:t>
            </a:fld>
            <a:endParaRPr lang="en-US"/>
          </a:p>
        </p:txBody>
      </p:sp>
    </p:spTree>
    <p:extLst>
      <p:ext uri="{BB962C8B-B14F-4D97-AF65-F5344CB8AC3E}">
        <p14:creationId xmlns:p14="http://schemas.microsoft.com/office/powerpoint/2010/main" val="4063525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dirty="0" smtClean="0">
                <a:latin typeface="Times New Roman" panose="02020603050405020304" pitchFamily="18" charset="0"/>
                <a:cs typeface="Times New Roman" panose="02020603050405020304" pitchFamily="18" charset="0"/>
              </a:rPr>
              <a:t>It is believed that the destructive computer worm known as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has been in development from at least 2005, however it was not discovered until 2010.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is a computer worm that attacks supervisory control and data acquisition (SCADA) systems; it is widely thought to have harmed Iran's nuclear program. It is commonly believed that the United States and Israel worked together on the worm as part of a combined operation codenamed "Operation Olympic Games," despite the fact that neither nation has publicly claimed credit for it.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is designed to infiltrate programmable logic controllers (PLCs), which are used to automate electromechanical activities like the control of equipment and industrial processes like the centrifuges used to separate nuclear material from gas. Utilizing four previously unknown </a:t>
            </a:r>
            <a:r>
              <a:rPr lang="en-US" sz="1200" dirty="0" err="1" smtClean="0">
                <a:latin typeface="Times New Roman" panose="02020603050405020304" pitchFamily="18" charset="0"/>
                <a:cs typeface="Times New Roman" panose="02020603050405020304" pitchFamily="18" charset="0"/>
              </a:rPr>
              <a:t>vulnerabilities.Stuxnet</a:t>
            </a:r>
            <a:r>
              <a:rPr lang="en-US" sz="1200" dirty="0" smtClean="0">
                <a:latin typeface="Times New Roman" panose="02020603050405020304" pitchFamily="18" charset="0"/>
                <a:cs typeface="Times New Roman" panose="02020603050405020304" pitchFamily="18" charset="0"/>
              </a:rPr>
              <a:t> infects computers using the Windows OS and connecting to Microsoft-controlled networks in order to locate and destroy copies of the Siemens Step7 control program.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allegedly infiltrated Iranian PLCs, gathered data from factories, and triggered catastrophic failure in their rapidly spinning </a:t>
            </a:r>
            <a:r>
              <a:rPr lang="en-US" sz="1200" dirty="0" err="1" smtClean="0">
                <a:latin typeface="Times New Roman" panose="02020603050405020304" pitchFamily="18" charset="0"/>
                <a:cs typeface="Times New Roman" panose="02020603050405020304" pitchFamily="18" charset="0"/>
              </a:rPr>
              <a:t>centrifuges.Stuxnet</a:t>
            </a:r>
            <a:r>
              <a:rPr lang="en-US" sz="1200" dirty="0" smtClean="0">
                <a:latin typeface="Times New Roman" panose="02020603050405020304" pitchFamily="18" charset="0"/>
                <a:cs typeface="Times New Roman" panose="02020603050405020304" pitchFamily="18" charset="0"/>
              </a:rPr>
              <a:t> is not domain-specific in its design or architecture, therefore it may be modified to target current SCADA or PLC </a:t>
            </a:r>
            <a:r>
              <a:rPr lang="en-US" sz="1200" dirty="0" err="1" smtClean="0">
                <a:latin typeface="Times New Roman" panose="02020603050405020304" pitchFamily="18" charset="0"/>
                <a:cs typeface="Times New Roman" panose="02020603050405020304" pitchFamily="18" charset="0"/>
              </a:rPr>
              <a:t>systems.Infectious</a:t>
            </a:r>
            <a:r>
              <a:rPr lang="en-US" sz="1200" dirty="0" smtClean="0">
                <a:latin typeface="Times New Roman" panose="02020603050405020304" pitchFamily="18" charset="0"/>
                <a:cs typeface="Times New Roman" panose="02020603050405020304" pitchFamily="18" charset="0"/>
              </a:rPr>
              <a:t> malware that spreads across networks and infects </a:t>
            </a:r>
            <a:r>
              <a:rPr lang="en-US" sz="1200" dirty="0" err="1" smtClean="0">
                <a:latin typeface="Times New Roman" panose="02020603050405020304" pitchFamily="18" charset="0"/>
                <a:cs typeface="Times New Roman" panose="02020603050405020304" pitchFamily="18" charset="0"/>
              </a:rPr>
              <a:t>WinCC</a:t>
            </a:r>
            <a:r>
              <a:rPr lang="en-US" sz="1200" dirty="0" smtClean="0">
                <a:latin typeface="Times New Roman" panose="02020603050405020304" pitchFamily="18" charset="0"/>
                <a:cs typeface="Times New Roman" panose="02020603050405020304" pitchFamily="18" charset="0"/>
              </a:rPr>
              <a:t> and PCS 7 SCADA systems capitalized on the fact that PLCs are often not protected by firewalls or other security measures. Possessed the capacity to re-program the PLCs within the equipment once </a:t>
            </a:r>
            <a:r>
              <a:rPr lang="en-US" sz="1200" dirty="0" err="1" smtClean="0">
                <a:latin typeface="Times New Roman" panose="02020603050405020304" pitchFamily="18" charset="0"/>
                <a:cs typeface="Times New Roman" panose="02020603050405020304" pitchFamily="18" charset="0"/>
              </a:rPr>
              <a:t>insideallowed</a:t>
            </a:r>
            <a:r>
              <a:rPr lang="en-US" sz="1200" dirty="0" smtClean="0">
                <a:latin typeface="Times New Roman" panose="02020603050405020304" pitchFamily="18" charset="0"/>
                <a:cs typeface="Times New Roman" panose="02020603050405020304" pitchFamily="18" charset="0"/>
              </a:rPr>
              <a:t> for the potential of influencing the operation of remotely operated machines [2].</a:t>
            </a:r>
            <a:endParaRPr lang="en-US" sz="1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F533E96-F078-4B3D-A8F4-F1AF21EBC357}" type="slidenum">
              <a:rPr lang="en-US" smtClean="0"/>
              <a:t>4</a:t>
            </a:fld>
            <a:endParaRPr lang="en-US"/>
          </a:p>
        </p:txBody>
      </p:sp>
    </p:spTree>
    <p:extLst>
      <p:ext uri="{BB962C8B-B14F-4D97-AF65-F5344CB8AC3E}">
        <p14:creationId xmlns:p14="http://schemas.microsoft.com/office/powerpoint/2010/main" val="772916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r>
              <a:rPr lang="en-US" b="0" i="0" dirty="0">
                <a:solidFill>
                  <a:srgbClr val="000000"/>
                </a:solidFill>
                <a:effectLst/>
                <a:latin typeface="Lora" panose="020B0604020202020204" pitchFamily="2" charset="0"/>
              </a:rPr>
              <a:t>At the time, the security world gasped at the sophistication of Stuxnet. No one had ever seen anything like it. Obviously, everyone was wondering who could have been behind such advanced and unprecedented malware, which is perhaps the only one—at least that we know of—to really warrant the definition of "cyberweapon.“</a:t>
            </a:r>
          </a:p>
          <a:p>
            <a:pPr marL="171450" indent="-171450" algn="l">
              <a:buFont typeface="Arial" panose="020B0604020202020204" pitchFamily="34" charset="0"/>
              <a:buChar char="•"/>
            </a:pPr>
            <a:r>
              <a:rPr lang="en-US" b="0" i="0" dirty="0">
                <a:solidFill>
                  <a:srgbClr val="000000"/>
                </a:solidFill>
                <a:effectLst/>
                <a:latin typeface="Lora" panose="020B0604020202020204" pitchFamily="2" charset="0"/>
              </a:rPr>
              <a:t>The attack was so well-done that the virus worked undetected for months, and its victims didn't know about it until security companies around the world discovered it and started talking about it.</a:t>
            </a:r>
          </a:p>
          <a:p>
            <a:pPr marL="171450" indent="-171450" algn="l">
              <a:buFont typeface="Arial" panose="020B0604020202020204" pitchFamily="34" charset="0"/>
              <a:buChar char="•"/>
            </a:pPr>
            <a:r>
              <a:rPr lang="en-US" b="0" i="0" dirty="0">
                <a:solidFill>
                  <a:srgbClr val="202124"/>
                </a:solidFill>
                <a:effectLst/>
                <a:latin typeface="arial" panose="020B0604020202020204" pitchFamily="34" charset="0"/>
              </a:rPr>
              <a:t>Stuxnet was discovered on systems in Iran in June 2010 by a security firm from Belarus – </a:t>
            </a:r>
            <a:r>
              <a:rPr lang="en-US" b="0" i="0" dirty="0" err="1">
                <a:solidFill>
                  <a:srgbClr val="202124"/>
                </a:solidFill>
                <a:effectLst/>
                <a:latin typeface="arial" panose="020B0604020202020204" pitchFamily="34" charset="0"/>
              </a:rPr>
              <a:t>VirusBlokAda</a:t>
            </a:r>
            <a:r>
              <a:rPr lang="en-US" b="0" i="0" dirty="0">
                <a:solidFill>
                  <a:srgbClr val="202124"/>
                </a:solidFill>
                <a:effectLst/>
                <a:latin typeface="arial" panose="020B0604020202020204" pitchFamily="34" charset="0"/>
              </a:rPr>
              <a:t>. It is however believed that it had been released more than a year before that. Stuxnet uses multiple methods and zero-day exploits to spread itself via LANs or USB sticks.</a:t>
            </a:r>
            <a:endParaRPr lang="en-US" b="0" i="0" dirty="0">
              <a:solidFill>
                <a:srgbClr val="000000"/>
              </a:solidFill>
              <a:effectLst/>
              <a:latin typeface="Lora" panose="020B0604020202020204" pitchFamily="2" charset="0"/>
            </a:endParaRPr>
          </a:p>
          <a:p>
            <a:pPr marL="171450" indent="-171450" algn="l">
              <a:buFont typeface="Arial" panose="020B0604020202020204" pitchFamily="34" charset="0"/>
              <a:buChar char="•"/>
            </a:pPr>
            <a:r>
              <a:rPr lang="en-US" b="0" i="0" dirty="0">
                <a:solidFill>
                  <a:srgbClr val="000000"/>
                </a:solidFill>
                <a:effectLst/>
                <a:latin typeface="Lora" panose="020B0604020202020204" pitchFamily="2" charset="0"/>
              </a:rPr>
              <a:t>No country has ever claimed or admitted responsibility. But six years later, it's widely assumed that the United States and Israel were the culprits.</a:t>
            </a:r>
          </a:p>
          <a:p>
            <a:pPr marL="171450" indent="-171450" algn="l">
              <a:buFont typeface="Arial" panose="020B0604020202020204" pitchFamily="34" charset="0"/>
              <a:buChar char="•"/>
            </a:pPr>
            <a:r>
              <a:rPr lang="en-US" b="0" i="0" dirty="0">
                <a:solidFill>
                  <a:srgbClr val="202122"/>
                </a:solidFill>
                <a:effectLst/>
                <a:latin typeface="Arial" panose="020B0604020202020204" pitchFamily="34" charset="0"/>
              </a:rPr>
              <a:t>In response to the infection, Iran assembled a team to combat it. With more than 30,000 IP addresses affected in Iran, an official said that the infection was fast spreading in Iran and the problem had been compounded by the ability of Stuxnet to mutate. Iran had set up its own systems to clean up infections and had advised against using the Siemens SCADA antivirus since it is suspected that the antivirus contains embedded code which updates Stuxnet instead of removing it.</a:t>
            </a:r>
            <a:endParaRPr lang="en-US" b="0" i="0" dirty="0">
              <a:solidFill>
                <a:srgbClr val="000000"/>
              </a:solidFill>
              <a:effectLst/>
              <a:latin typeface="Lora" panose="020B0604020202020204" pitchFamily="2" charset="0"/>
            </a:endParaRPr>
          </a:p>
          <a:p>
            <a:r>
              <a:rPr lang="en-US" b="0" i="0" dirty="0">
                <a:solidFill>
                  <a:srgbClr val="000000"/>
                </a:solidFill>
                <a:effectLst/>
                <a:latin typeface="Lora" panose="020B0604020202020204" pitchFamily="2" charset="0"/>
              </a:rPr>
              <a:t/>
            </a:r>
            <a:br>
              <a:rPr lang="en-US" b="0" i="0" dirty="0">
                <a:solidFill>
                  <a:srgbClr val="000000"/>
                </a:solidFill>
                <a:effectLst/>
                <a:latin typeface="Lora" panose="020B0604020202020204" pitchFamily="2" charset="0"/>
              </a:rPr>
            </a:br>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5</a:t>
            </a:fld>
            <a:endParaRPr lang="en-US"/>
          </a:p>
        </p:txBody>
      </p:sp>
    </p:spTree>
    <p:extLst>
      <p:ext uri="{BB962C8B-B14F-4D97-AF65-F5344CB8AC3E}">
        <p14:creationId xmlns:p14="http://schemas.microsoft.com/office/powerpoint/2010/main" val="2137868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571500" indent="-571500" algn="just">
              <a:buFont typeface="Arial" panose="020B0604020202020204" pitchFamily="34" charset="0"/>
              <a:buChar char="•"/>
            </a:pPr>
            <a:r>
              <a:rPr lang="en-US" sz="1200" b="1" i="0" u="none" dirty="0">
                <a:solidFill>
                  <a:schemeClr val="tx1"/>
                </a:solidFill>
                <a:effectLst/>
                <a:latin typeface="Times New Roman" panose="02020603050405020304" pitchFamily="18" charset="0"/>
                <a:cs typeface="Times New Roman" panose="02020603050405020304" pitchFamily="18" charset="0"/>
              </a:rPr>
              <a:t>Stuxnet</a:t>
            </a:r>
            <a:r>
              <a:rPr lang="en-US" sz="1200" b="0" i="0" u="none" dirty="0">
                <a:solidFill>
                  <a:schemeClr val="tx1"/>
                </a:solidFill>
                <a:effectLst/>
                <a:latin typeface="Times New Roman" panose="02020603050405020304" pitchFamily="18" charset="0"/>
                <a:cs typeface="Times New Roman" panose="02020603050405020304" pitchFamily="18" charset="0"/>
              </a:rPr>
              <a:t> is a </a:t>
            </a:r>
            <a:r>
              <a:rPr lang="en-US" sz="1200" b="1" i="0" u="none" strike="noStrike" dirty="0">
                <a:solidFill>
                  <a:schemeClr val="tx1"/>
                </a:solidFill>
                <a:effectLst/>
                <a:latin typeface="Times New Roman" panose="02020603050405020304" pitchFamily="18" charset="0"/>
                <a:cs typeface="Times New Roman" panose="02020603050405020304" pitchFamily="18" charset="0"/>
              </a:rPr>
              <a:t>malicious</a:t>
            </a:r>
            <a:r>
              <a:rPr lang="en-US" sz="1200" b="1" i="0" u="none" dirty="0">
                <a:solidFill>
                  <a:schemeClr val="tx1"/>
                </a:solidFill>
                <a:effectLst/>
                <a:latin typeface="Times New Roman" panose="02020603050405020304" pitchFamily="18" charset="0"/>
                <a:cs typeface="Times New Roman" panose="02020603050405020304" pitchFamily="18" charset="0"/>
              </a:rPr>
              <a:t> </a:t>
            </a:r>
            <a:r>
              <a:rPr lang="en-US" sz="1200" b="1" i="0" u="none" strike="noStrike" dirty="0">
                <a:solidFill>
                  <a:schemeClr val="tx1"/>
                </a:solidFill>
                <a:effectLst/>
                <a:latin typeface="Times New Roman" panose="02020603050405020304" pitchFamily="18" charset="0"/>
                <a:cs typeface="Times New Roman" panose="02020603050405020304" pitchFamily="18" charset="0"/>
              </a:rPr>
              <a:t>computer worm</a:t>
            </a:r>
            <a:r>
              <a:rPr lang="en-US" sz="1200" b="1" i="0" u="none" dirty="0">
                <a:solidFill>
                  <a:schemeClr val="tx1"/>
                </a:solidFill>
                <a:effectLst/>
                <a:latin typeface="Times New Roman" panose="02020603050405020304" pitchFamily="18" charset="0"/>
                <a:cs typeface="Times New Roman" panose="02020603050405020304" pitchFamily="18" charset="0"/>
              </a:rPr>
              <a:t> </a:t>
            </a:r>
            <a:r>
              <a:rPr lang="en-US" sz="1200" b="0" i="0" u="none" dirty="0">
                <a:solidFill>
                  <a:schemeClr val="tx1"/>
                </a:solidFill>
                <a:effectLst/>
                <a:latin typeface="Times New Roman" panose="02020603050405020304" pitchFamily="18" charset="0"/>
                <a:cs typeface="Times New Roman" panose="02020603050405020304" pitchFamily="18" charset="0"/>
              </a:rPr>
              <a:t>first uncovered in 2010 and thought to have been in development since at least 2005. Stuxnet targets supervisory control and data acquisition (</a:t>
            </a:r>
            <a:r>
              <a:rPr lang="en-US" sz="1200" b="1" i="0" u="none" strike="noStrike" dirty="0">
                <a:solidFill>
                  <a:schemeClr val="tx1"/>
                </a:solidFill>
                <a:effectLst/>
                <a:latin typeface="Times New Roman" panose="02020603050405020304" pitchFamily="18" charset="0"/>
                <a:cs typeface="Times New Roman" panose="02020603050405020304" pitchFamily="18" charset="0"/>
              </a:rPr>
              <a:t>SCADA)</a:t>
            </a:r>
            <a:r>
              <a:rPr lang="en-US" sz="1200" b="1" i="0" u="none" dirty="0">
                <a:solidFill>
                  <a:schemeClr val="tx1"/>
                </a:solidFill>
                <a:effectLst/>
                <a:latin typeface="Times New Roman" panose="02020603050405020304" pitchFamily="18" charset="0"/>
                <a:cs typeface="Times New Roman" panose="02020603050405020304" pitchFamily="18" charset="0"/>
              </a:rPr>
              <a:t> systems </a:t>
            </a:r>
            <a:r>
              <a:rPr lang="en-US" sz="1200" b="0" i="0" u="none" dirty="0">
                <a:solidFill>
                  <a:schemeClr val="tx1"/>
                </a:solidFill>
                <a:effectLst/>
                <a:latin typeface="Times New Roman" panose="02020603050405020304" pitchFamily="18" charset="0"/>
                <a:cs typeface="Times New Roman" panose="02020603050405020304" pitchFamily="18" charset="0"/>
              </a:rPr>
              <a:t>and is believed to be responsible for causing substantial damage to the</a:t>
            </a:r>
            <a:r>
              <a:rPr lang="en-US" sz="1200" b="1" i="0" u="none" dirty="0">
                <a:solidFill>
                  <a:schemeClr val="tx1"/>
                </a:solidFill>
                <a:effectLst/>
                <a:latin typeface="Times New Roman" panose="02020603050405020304" pitchFamily="18" charset="0"/>
                <a:cs typeface="Times New Roman" panose="02020603050405020304" pitchFamily="18" charset="0"/>
              </a:rPr>
              <a:t> </a:t>
            </a:r>
            <a:r>
              <a:rPr lang="en-US" sz="1200" b="1" i="0" u="none" strike="noStrike" dirty="0">
                <a:solidFill>
                  <a:schemeClr val="tx1"/>
                </a:solidFill>
                <a:effectLst/>
                <a:latin typeface="Times New Roman" panose="02020603050405020304" pitchFamily="18" charset="0"/>
                <a:cs typeface="Times New Roman" panose="02020603050405020304" pitchFamily="18" charset="0"/>
              </a:rPr>
              <a:t>nuclear program of Iran</a:t>
            </a:r>
            <a:r>
              <a:rPr lang="en-US" sz="1200" b="0" i="0" u="none" dirty="0">
                <a:solidFill>
                  <a:schemeClr val="tx1"/>
                </a:solidFill>
                <a:effectLst/>
                <a:latin typeface="Times New Roman" panose="02020603050405020304" pitchFamily="18" charset="0"/>
                <a:cs typeface="Times New Roman" panose="02020603050405020304" pitchFamily="18" charset="0"/>
              </a:rPr>
              <a:t>.</a:t>
            </a:r>
            <a:r>
              <a:rPr lang="en-US" sz="1200" b="0" i="0" u="none" strike="noStrike" baseline="30000" dirty="0">
                <a:solidFill>
                  <a:schemeClr val="tx1"/>
                </a:solidFill>
                <a:effectLst/>
                <a:latin typeface="Times New Roman" panose="02020603050405020304" pitchFamily="18" charset="0"/>
                <a:cs typeface="Times New Roman" panose="02020603050405020304" pitchFamily="18" charset="0"/>
              </a:rPr>
              <a:t> </a:t>
            </a:r>
            <a:r>
              <a:rPr lang="en-US" sz="1200" b="0" i="0" u="none" dirty="0">
                <a:solidFill>
                  <a:schemeClr val="tx1"/>
                </a:solidFill>
                <a:effectLst/>
                <a:latin typeface="Times New Roman" panose="02020603050405020304" pitchFamily="18" charset="0"/>
                <a:cs typeface="Times New Roman" panose="02020603050405020304" pitchFamily="18" charset="0"/>
              </a:rPr>
              <a:t>Although neither country has openly admitted responsibility, the worm is widely understood to be a </a:t>
            </a:r>
            <a:r>
              <a:rPr lang="en-US" sz="1200" b="0" i="0" u="none" strike="noStrike" dirty="0">
                <a:solidFill>
                  <a:schemeClr val="tx1"/>
                </a:solidFill>
                <a:effectLst/>
                <a:latin typeface="Times New Roman" panose="02020603050405020304" pitchFamily="18" charset="0"/>
                <a:cs typeface="Times New Roman" panose="02020603050405020304" pitchFamily="18" charset="0"/>
              </a:rPr>
              <a:t>cyberweapon</a:t>
            </a:r>
            <a:r>
              <a:rPr lang="en-US" sz="1200" b="0" i="0" u="none" dirty="0">
                <a:solidFill>
                  <a:schemeClr val="tx1"/>
                </a:solidFill>
                <a:effectLst/>
                <a:latin typeface="Times New Roman" panose="02020603050405020304" pitchFamily="18" charset="0"/>
                <a:cs typeface="Times New Roman" panose="02020603050405020304" pitchFamily="18" charset="0"/>
              </a:rPr>
              <a:t> built jointly by the </a:t>
            </a:r>
            <a:r>
              <a:rPr lang="en-US" sz="1200" b="0" i="0" u="none" strike="noStrike" dirty="0">
                <a:solidFill>
                  <a:schemeClr val="tx1"/>
                </a:solidFill>
                <a:effectLst/>
                <a:latin typeface="Times New Roman" panose="02020603050405020304" pitchFamily="18" charset="0"/>
                <a:cs typeface="Times New Roman" panose="02020603050405020304" pitchFamily="18" charset="0"/>
              </a:rPr>
              <a:t>United States</a:t>
            </a:r>
            <a:r>
              <a:rPr lang="en-US" sz="1200" b="0" i="0" u="none" dirty="0">
                <a:solidFill>
                  <a:schemeClr val="tx1"/>
                </a:solidFill>
                <a:effectLst/>
                <a:latin typeface="Times New Roman" panose="02020603050405020304" pitchFamily="18" charset="0"/>
                <a:cs typeface="Times New Roman" panose="02020603050405020304" pitchFamily="18" charset="0"/>
              </a:rPr>
              <a:t> and </a:t>
            </a:r>
            <a:r>
              <a:rPr lang="en-US" sz="1200" b="0" i="0" u="none" strike="noStrike" dirty="0">
                <a:solidFill>
                  <a:schemeClr val="tx1"/>
                </a:solidFill>
                <a:effectLst/>
                <a:latin typeface="Times New Roman" panose="02020603050405020304" pitchFamily="18" charset="0"/>
                <a:cs typeface="Times New Roman" panose="02020603050405020304" pitchFamily="18" charset="0"/>
              </a:rPr>
              <a:t>Israel</a:t>
            </a:r>
            <a:r>
              <a:rPr lang="en-US" sz="1200" b="0" i="0" u="none" dirty="0">
                <a:solidFill>
                  <a:schemeClr val="tx1"/>
                </a:solidFill>
                <a:effectLst/>
                <a:latin typeface="Times New Roman" panose="02020603050405020304" pitchFamily="18" charset="0"/>
                <a:cs typeface="Times New Roman" panose="02020603050405020304" pitchFamily="18" charset="0"/>
              </a:rPr>
              <a:t> in a collaborative effort known as </a:t>
            </a:r>
            <a:r>
              <a:rPr lang="en-US" sz="1200" b="0" i="0" u="none" strike="noStrike" dirty="0">
                <a:solidFill>
                  <a:schemeClr val="tx1"/>
                </a:solidFill>
                <a:effectLst/>
                <a:latin typeface="Times New Roman" panose="02020603050405020304" pitchFamily="18" charset="0"/>
                <a:cs typeface="Times New Roman" panose="02020603050405020304" pitchFamily="18" charset="0"/>
              </a:rPr>
              <a:t>Operation Olympic Games</a:t>
            </a:r>
            <a:r>
              <a:rPr lang="en-US" sz="1200" b="0" i="0" u="none" dirty="0">
                <a:solidFill>
                  <a:schemeClr val="tx1"/>
                </a:solidFill>
                <a:effectLst/>
                <a:latin typeface="Times New Roman" panose="02020603050405020304" pitchFamily="18" charset="0"/>
                <a:cs typeface="Times New Roman" panose="02020603050405020304" pitchFamily="18" charset="0"/>
              </a:rPr>
              <a:t>.</a:t>
            </a:r>
            <a:r>
              <a:rPr lang="en-US" sz="1200" b="0" i="0" u="none" strike="noStrike" baseline="30000" dirty="0">
                <a:solidFill>
                  <a:schemeClr val="tx1"/>
                </a:solidFill>
                <a:effectLst/>
                <a:latin typeface="Times New Roman" panose="02020603050405020304" pitchFamily="18" charset="0"/>
                <a:cs typeface="Times New Roman" panose="02020603050405020304" pitchFamily="18" charset="0"/>
              </a:rPr>
              <a:t> </a:t>
            </a:r>
            <a:r>
              <a:rPr lang="en-US" sz="1200" b="0" i="0" u="none" dirty="0">
                <a:solidFill>
                  <a:schemeClr val="tx1"/>
                </a:solidFill>
                <a:effectLst/>
                <a:latin typeface="Times New Roman" panose="02020603050405020304" pitchFamily="18" charset="0"/>
                <a:cs typeface="Times New Roman" panose="02020603050405020304" pitchFamily="18" charset="0"/>
              </a:rPr>
              <a:t>T</a:t>
            </a:r>
          </a:p>
          <a:p>
            <a:pPr marL="571500" indent="-571500" algn="just">
              <a:buFont typeface="Arial" panose="020B0604020202020204" pitchFamily="34" charset="0"/>
              <a:buChar char="•"/>
            </a:pPr>
            <a:r>
              <a:rPr lang="en-US" sz="1200" b="0" i="0" u="none" dirty="0">
                <a:solidFill>
                  <a:schemeClr val="tx1"/>
                </a:solidFill>
                <a:effectLst/>
                <a:latin typeface="Times New Roman" panose="02020603050405020304" pitchFamily="18" charset="0"/>
                <a:cs typeface="Times New Roman" panose="02020603050405020304" pitchFamily="18" charset="0"/>
              </a:rPr>
              <a:t>Stuxnet specifically targets </a:t>
            </a:r>
            <a:r>
              <a:rPr lang="en-US" sz="1200" b="1" i="0" u="none" strike="noStrike" dirty="0">
                <a:solidFill>
                  <a:schemeClr val="tx1"/>
                </a:solidFill>
                <a:effectLst/>
                <a:latin typeface="Times New Roman" panose="02020603050405020304" pitchFamily="18" charset="0"/>
                <a:cs typeface="Times New Roman" panose="02020603050405020304" pitchFamily="18" charset="0"/>
              </a:rPr>
              <a:t>programmable logic controllers</a:t>
            </a:r>
            <a:r>
              <a:rPr lang="en-US" sz="1200" b="1" i="0" u="none" dirty="0">
                <a:solidFill>
                  <a:schemeClr val="tx1"/>
                </a:solidFill>
                <a:effectLst/>
                <a:latin typeface="Times New Roman" panose="02020603050405020304" pitchFamily="18" charset="0"/>
                <a:cs typeface="Times New Roman" panose="02020603050405020304" pitchFamily="18" charset="0"/>
              </a:rPr>
              <a:t> (PLCs), </a:t>
            </a:r>
            <a:r>
              <a:rPr lang="en-US" sz="1200" b="0" i="0" u="none" dirty="0">
                <a:solidFill>
                  <a:schemeClr val="tx1"/>
                </a:solidFill>
                <a:effectLst/>
                <a:latin typeface="Times New Roman" panose="02020603050405020304" pitchFamily="18" charset="0"/>
                <a:cs typeface="Times New Roman" panose="02020603050405020304" pitchFamily="18" charset="0"/>
              </a:rPr>
              <a:t>which allow the automation of electromechanical processes such as those used to control machinery and industrial processes including </a:t>
            </a:r>
            <a:r>
              <a:rPr lang="en-US" sz="1200" b="1" i="0" u="none" strike="noStrike" dirty="0">
                <a:solidFill>
                  <a:schemeClr val="tx1"/>
                </a:solidFill>
                <a:effectLst/>
                <a:latin typeface="Times New Roman" panose="02020603050405020304" pitchFamily="18" charset="0"/>
                <a:cs typeface="Times New Roman" panose="02020603050405020304" pitchFamily="18" charset="0"/>
              </a:rPr>
              <a:t>gas centrifuges</a:t>
            </a:r>
            <a:r>
              <a:rPr lang="en-US" sz="1200" b="1" i="0" u="none" dirty="0">
                <a:solidFill>
                  <a:schemeClr val="tx1"/>
                </a:solidFill>
                <a:effectLst/>
                <a:latin typeface="Times New Roman" panose="02020603050405020304" pitchFamily="18" charset="0"/>
                <a:cs typeface="Times New Roman" panose="02020603050405020304" pitchFamily="18" charset="0"/>
              </a:rPr>
              <a:t> </a:t>
            </a:r>
            <a:r>
              <a:rPr lang="en-US" sz="1200" b="0" i="0" u="none" dirty="0">
                <a:solidFill>
                  <a:schemeClr val="tx1"/>
                </a:solidFill>
                <a:effectLst/>
                <a:latin typeface="Times New Roman" panose="02020603050405020304" pitchFamily="18" charset="0"/>
                <a:cs typeface="Times New Roman" panose="02020603050405020304" pitchFamily="18" charset="0"/>
              </a:rPr>
              <a:t>for separating nuclear material. Exploiting four </a:t>
            </a:r>
            <a:r>
              <a:rPr lang="en-US" sz="1200" b="1" i="0" u="none" strike="noStrike" dirty="0">
                <a:solidFill>
                  <a:schemeClr val="tx1"/>
                </a:solidFill>
                <a:effectLst/>
                <a:latin typeface="Times New Roman" panose="02020603050405020304" pitchFamily="18" charset="0"/>
                <a:cs typeface="Times New Roman" panose="02020603050405020304" pitchFamily="18" charset="0"/>
              </a:rPr>
              <a:t>zero-day</a:t>
            </a:r>
            <a:r>
              <a:rPr lang="en-US" sz="1200" b="0" i="0" u="none" dirty="0">
                <a:solidFill>
                  <a:schemeClr val="tx1"/>
                </a:solidFill>
                <a:effectLst/>
                <a:latin typeface="Times New Roman" panose="02020603050405020304" pitchFamily="18" charset="0"/>
                <a:cs typeface="Times New Roman" panose="02020603050405020304" pitchFamily="18" charset="0"/>
              </a:rPr>
              <a:t> flaws.</a:t>
            </a:r>
          </a:p>
          <a:p>
            <a:pPr marL="571500" indent="-571500" algn="just">
              <a:buFont typeface="Arial" panose="020B0604020202020204" pitchFamily="34" charset="0"/>
              <a:buChar char="•"/>
            </a:pPr>
            <a:r>
              <a:rPr lang="en-US" sz="1200" b="0" i="0" u="none" dirty="0">
                <a:solidFill>
                  <a:schemeClr val="tx1"/>
                </a:solidFill>
                <a:effectLst/>
                <a:latin typeface="Times New Roman" panose="02020603050405020304" pitchFamily="18" charset="0"/>
                <a:cs typeface="Times New Roman" panose="02020603050405020304" pitchFamily="18" charset="0"/>
              </a:rPr>
              <a:t>Stuxnet functions by targeting machines using the</a:t>
            </a:r>
            <a:r>
              <a:rPr lang="en-US" sz="1200" b="1" i="0" u="none" dirty="0">
                <a:solidFill>
                  <a:schemeClr val="tx1"/>
                </a:solidFill>
                <a:effectLst/>
                <a:latin typeface="Times New Roman" panose="02020603050405020304" pitchFamily="18" charset="0"/>
                <a:cs typeface="Times New Roman" panose="02020603050405020304" pitchFamily="18" charset="0"/>
              </a:rPr>
              <a:t> </a:t>
            </a:r>
            <a:r>
              <a:rPr lang="en-US" sz="1200" b="1" i="0" u="none" strike="noStrike" dirty="0">
                <a:solidFill>
                  <a:schemeClr val="tx1"/>
                </a:solidFill>
                <a:effectLst/>
                <a:latin typeface="Times New Roman" panose="02020603050405020304" pitchFamily="18" charset="0"/>
                <a:cs typeface="Times New Roman" panose="02020603050405020304" pitchFamily="18" charset="0"/>
              </a:rPr>
              <a:t>Microsoft Windows</a:t>
            </a:r>
            <a:r>
              <a:rPr lang="en-US" sz="1200" b="1" i="0" u="none" dirty="0">
                <a:solidFill>
                  <a:schemeClr val="tx1"/>
                </a:solidFill>
                <a:effectLst/>
                <a:latin typeface="Times New Roman" panose="02020603050405020304" pitchFamily="18" charset="0"/>
                <a:cs typeface="Times New Roman" panose="02020603050405020304" pitchFamily="18" charset="0"/>
              </a:rPr>
              <a:t> operating system and networks</a:t>
            </a:r>
            <a:r>
              <a:rPr lang="en-US" sz="1200" b="0" i="0" u="none" dirty="0">
                <a:solidFill>
                  <a:schemeClr val="tx1"/>
                </a:solidFill>
                <a:effectLst/>
                <a:latin typeface="Times New Roman" panose="02020603050405020304" pitchFamily="18" charset="0"/>
                <a:cs typeface="Times New Roman" panose="02020603050405020304" pitchFamily="18" charset="0"/>
              </a:rPr>
              <a:t>, then seeking out</a:t>
            </a:r>
            <a:r>
              <a:rPr lang="en-US" sz="1200" b="1" i="0" u="none" dirty="0">
                <a:solidFill>
                  <a:schemeClr val="tx1"/>
                </a:solidFill>
                <a:effectLst/>
                <a:latin typeface="Times New Roman" panose="02020603050405020304" pitchFamily="18" charset="0"/>
                <a:cs typeface="Times New Roman" panose="02020603050405020304" pitchFamily="18" charset="0"/>
              </a:rPr>
              <a:t> </a:t>
            </a:r>
            <a:r>
              <a:rPr lang="en-US" sz="1200" b="1" i="0" u="none" strike="noStrike" dirty="0">
                <a:solidFill>
                  <a:schemeClr val="tx1"/>
                </a:solidFill>
                <a:effectLst/>
                <a:latin typeface="Times New Roman" panose="02020603050405020304" pitchFamily="18" charset="0"/>
                <a:cs typeface="Times New Roman" panose="02020603050405020304" pitchFamily="18" charset="0"/>
              </a:rPr>
              <a:t>Siemens</a:t>
            </a:r>
            <a:r>
              <a:rPr lang="en-US" sz="1200" b="1" i="0" u="none" dirty="0">
                <a:solidFill>
                  <a:schemeClr val="tx1"/>
                </a:solidFill>
                <a:effectLst/>
                <a:latin typeface="Times New Roman" panose="02020603050405020304" pitchFamily="18" charset="0"/>
                <a:cs typeface="Times New Roman" panose="02020603050405020304" pitchFamily="18" charset="0"/>
              </a:rPr>
              <a:t> </a:t>
            </a:r>
            <a:r>
              <a:rPr lang="en-US" sz="1200" b="0" i="0" u="none" dirty="0">
                <a:solidFill>
                  <a:schemeClr val="tx1"/>
                </a:solidFill>
                <a:effectLst/>
                <a:latin typeface="Times New Roman" panose="02020603050405020304" pitchFamily="18" charset="0"/>
                <a:cs typeface="Times New Roman" panose="02020603050405020304" pitchFamily="18" charset="0"/>
              </a:rPr>
              <a:t>Step7 software. Stuxnet reportedly compromised Iranian PLCs, collecting information on industrial systems and causing the fast-spinning centrifuges to tear themselves apart. </a:t>
            </a:r>
          </a:p>
          <a:p>
            <a:pPr marL="571500" indent="-571500" algn="just">
              <a:buFont typeface="Arial" panose="020B0604020202020204" pitchFamily="34" charset="0"/>
              <a:buChar char="•"/>
            </a:pPr>
            <a:r>
              <a:rPr lang="en-US" sz="1200" b="0" i="0" u="none" dirty="0">
                <a:solidFill>
                  <a:schemeClr val="tx1"/>
                </a:solidFill>
                <a:effectLst/>
                <a:latin typeface="Times New Roman" panose="02020603050405020304" pitchFamily="18" charset="0"/>
                <a:cs typeface="Times New Roman" panose="02020603050405020304" pitchFamily="18" charset="0"/>
              </a:rPr>
              <a:t>Stuxnet's design and architecture are not domain-specific and it could be tailored as a platform for attacking modern SCADA and PLC systems.</a:t>
            </a:r>
          </a:p>
          <a:p>
            <a:pPr marL="571500" indent="-571500" algn="just">
              <a:buFont typeface="Arial" panose="020B0604020202020204" pitchFamily="34" charset="0"/>
              <a:buChar char="•"/>
            </a:pPr>
            <a:r>
              <a:rPr lang="en-US" altLang="en-US" sz="1200" dirty="0">
                <a:solidFill>
                  <a:srgbClr val="CCCCCC"/>
                </a:solidFill>
                <a:latin typeface="Times New Roman" panose="02020603050405020304" pitchFamily="18" charset="0"/>
                <a:cs typeface="Times New Roman" panose="02020603050405020304" pitchFamily="18" charset="0"/>
              </a:rPr>
              <a:t>Malware that spread on networks to infect systems running WinCC and PCS 7 SCADA</a:t>
            </a:r>
            <a:r>
              <a:rPr lang="en-US" altLang="en-US" sz="1200" dirty="0">
                <a:solidFill>
                  <a:schemeClr val="tx1"/>
                </a:solidFill>
                <a:latin typeface="Times New Roman" panose="02020603050405020304" pitchFamily="18" charset="0"/>
                <a:cs typeface="Times New Roman" panose="02020603050405020304" pitchFamily="18" charset="0"/>
              </a:rPr>
              <a:t>, </a:t>
            </a:r>
            <a:r>
              <a:rPr lang="en-US" altLang="en-US" sz="1200" dirty="0">
                <a:solidFill>
                  <a:srgbClr val="CCCCCC"/>
                </a:solidFill>
                <a:latin typeface="Times New Roman" panose="02020603050405020304" pitchFamily="18" charset="0"/>
                <a:cs typeface="Times New Roman" panose="02020603050405020304" pitchFamily="18" charset="0"/>
              </a:rPr>
              <a:t>Took advantage of the fact that PLCs are usually unsecured</a:t>
            </a:r>
            <a:endParaRPr lang="en-US" altLang="en-US" sz="1200" dirty="0">
              <a:solidFill>
                <a:schemeClr val="tx1"/>
              </a:solidFill>
              <a:latin typeface="Times New Roman" panose="02020603050405020304" pitchFamily="18" charset="0"/>
              <a:cs typeface="Times New Roman" panose="02020603050405020304" pitchFamily="18" charset="0"/>
            </a:endParaRPr>
          </a:p>
          <a:p>
            <a:pPr marL="571500" indent="-571500" algn="just">
              <a:buFont typeface="Arial" panose="020B0604020202020204" pitchFamily="34" charset="0"/>
              <a:buChar char="•"/>
            </a:pPr>
            <a:r>
              <a:rPr lang="en-US" altLang="en-US" sz="1200" dirty="0">
                <a:solidFill>
                  <a:srgbClr val="CCCCCC"/>
                </a:solidFill>
                <a:latin typeface="Times New Roman" panose="02020603050405020304" pitchFamily="18" charset="0"/>
                <a:cs typeface="Times New Roman" panose="02020603050405020304" pitchFamily="18" charset="0"/>
              </a:rPr>
              <a:t>They are behind firewalls and run by other computers that ARE secured</a:t>
            </a:r>
            <a:r>
              <a:rPr lang="en-US" altLang="en-US" sz="1200" dirty="0">
                <a:solidFill>
                  <a:schemeClr val="tx1"/>
                </a:solidFill>
                <a:latin typeface="Times New Roman" panose="02020603050405020304" pitchFamily="18" charset="0"/>
                <a:cs typeface="Times New Roman" panose="02020603050405020304" pitchFamily="18" charset="0"/>
              </a:rPr>
              <a:t>, </a:t>
            </a:r>
            <a:r>
              <a:rPr lang="en-US" altLang="en-US" sz="1200" dirty="0">
                <a:solidFill>
                  <a:srgbClr val="CCCCCC"/>
                </a:solidFill>
                <a:latin typeface="Times New Roman" panose="02020603050405020304" pitchFamily="18" charset="0"/>
                <a:cs typeface="Times New Roman" panose="02020603050405020304" pitchFamily="18" charset="0"/>
              </a:rPr>
              <a:t>Once inside, had the ability to reprogram PLC controlling machinery</a:t>
            </a:r>
            <a:endParaRPr lang="en-US" altLang="en-US" sz="1200" dirty="0">
              <a:solidFill>
                <a:schemeClr val="tx1"/>
              </a:solidFill>
              <a:latin typeface="Times New Roman" panose="02020603050405020304" pitchFamily="18" charset="0"/>
              <a:cs typeface="Times New Roman" panose="02020603050405020304" pitchFamily="18" charset="0"/>
            </a:endParaRPr>
          </a:p>
          <a:p>
            <a:pPr marL="571500" indent="-571500" algn="just">
              <a:buFont typeface="Arial" panose="020B0604020202020204" pitchFamily="34" charset="0"/>
              <a:buChar char="•"/>
            </a:pPr>
            <a:r>
              <a:rPr lang="en-US" altLang="en-US" sz="1200" dirty="0">
                <a:solidFill>
                  <a:srgbClr val="CCCCCC"/>
                </a:solidFill>
                <a:latin typeface="Times New Roman" panose="02020603050405020304" pitchFamily="18" charset="0"/>
                <a:cs typeface="Times New Roman" panose="02020603050405020304" pitchFamily="18" charset="0"/>
              </a:rPr>
              <a:t>Gave the possibility of altering how machinery being controlled will run </a:t>
            </a:r>
            <a:endParaRPr lang="en-US" altLang="en-US" sz="1200" dirty="0">
              <a:latin typeface="Times New Roman" panose="02020603050405020304" pitchFamily="18" charset="0"/>
              <a:cs typeface="Times New Roman" panose="02020603050405020304" pitchFamily="18" charset="0"/>
            </a:endParaRPr>
          </a:p>
          <a:p>
            <a:pPr algn="just"/>
            <a:endParaRPr lang="en-US" sz="1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F533E96-F078-4B3D-A8F4-F1AF21EBC357}" type="slidenum">
              <a:rPr lang="en-US" smtClean="0"/>
              <a:t>6</a:t>
            </a:fld>
            <a:endParaRPr lang="en-US"/>
          </a:p>
        </p:txBody>
      </p:sp>
    </p:spTree>
    <p:extLst>
      <p:ext uri="{BB962C8B-B14F-4D97-AF65-F5344CB8AC3E}">
        <p14:creationId xmlns:p14="http://schemas.microsoft.com/office/powerpoint/2010/main" val="4126941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7</a:t>
            </a:fld>
            <a:endParaRPr lang="en-US"/>
          </a:p>
        </p:txBody>
      </p:sp>
    </p:spTree>
    <p:extLst>
      <p:ext uri="{BB962C8B-B14F-4D97-AF65-F5344CB8AC3E}">
        <p14:creationId xmlns:p14="http://schemas.microsoft.com/office/powerpoint/2010/main" val="4230286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dirty="0" smtClean="0">
                <a:latin typeface="Times New Roman" panose="02020603050405020304" pitchFamily="18" charset="0"/>
                <a:cs typeface="Times New Roman" panose="02020603050405020304" pitchFamily="18" charset="0"/>
              </a:rPr>
              <a:t>Although development of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began in 2005, it was not discovered until 2010. The first version of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dubbed 0.5 [McD13], was discovered in 2010. The centrifuges at the </a:t>
            </a:r>
            <a:r>
              <a:rPr lang="en-US" sz="1200" dirty="0" err="1" smtClean="0">
                <a:latin typeface="Times New Roman" panose="02020603050405020304" pitchFamily="18" charset="0"/>
                <a:cs typeface="Times New Roman" panose="02020603050405020304" pitchFamily="18" charset="0"/>
              </a:rPr>
              <a:t>Natanz</a:t>
            </a:r>
            <a:r>
              <a:rPr lang="en-US" sz="1200" dirty="0" smtClean="0">
                <a:latin typeface="Times New Roman" panose="02020603050405020304" pitchFamily="18" charset="0"/>
                <a:cs typeface="Times New Roman" panose="02020603050405020304" pitchFamily="18" charset="0"/>
              </a:rPr>
              <a:t> uranium enrichment facility began malfunctioning at an alarming pace in January 2010, according to inspectors. At that time, they were unable to determine what had caused the breakdown. When researchers checked one of the computers five months later, they discovered malware files [8].The initial strain of the worm arrived in 2009, but it didn't begin spreading until March of 2010. It wasn't until a distributed denial of service (</a:t>
            </a:r>
            <a:r>
              <a:rPr lang="en-US" sz="1200" dirty="0" err="1" smtClean="0">
                <a:latin typeface="Times New Roman" panose="02020603050405020304" pitchFamily="18" charset="0"/>
                <a:cs typeface="Times New Roman" panose="02020603050405020304" pitchFamily="18" charset="0"/>
              </a:rPr>
              <a:t>DDoS</a:t>
            </a:r>
            <a:r>
              <a:rPr lang="en-US" sz="1200" dirty="0" smtClean="0">
                <a:latin typeface="Times New Roman" panose="02020603050405020304" pitchFamily="18" charset="0"/>
                <a:cs typeface="Times New Roman" panose="02020603050405020304" pitchFamily="18" charset="0"/>
              </a:rPr>
              <a:t>) assault on a mailing list for industrial system security on July 15, 2010 that the worm's existence was publicly recognized. The assault cut off a vital data feed for utilities and manufacturing </a:t>
            </a:r>
            <a:r>
              <a:rPr lang="en-US" sz="1200" dirty="0" err="1" smtClean="0">
                <a:latin typeface="Times New Roman" panose="02020603050405020304" pitchFamily="18" charset="0"/>
                <a:cs typeface="Times New Roman" panose="02020603050405020304" pitchFamily="18" charset="0"/>
              </a:rPr>
              <a:t>facilities.There</a:t>
            </a:r>
            <a:r>
              <a:rPr lang="en-US" sz="1200" dirty="0" smtClean="0">
                <a:latin typeface="Times New Roman" panose="02020603050405020304" pitchFamily="18" charset="0"/>
                <a:cs typeface="Times New Roman" panose="02020603050405020304" pitchFamily="18" charset="0"/>
              </a:rPr>
              <a:t> seemed to be two waves of </a:t>
            </a:r>
            <a:r>
              <a:rPr lang="en-US" sz="1200" dirty="0" err="1" smtClean="0">
                <a:latin typeface="Times New Roman" panose="02020603050405020304" pitchFamily="18" charset="0"/>
                <a:cs typeface="Times New Roman" panose="02020603050405020304" pitchFamily="18" charset="0"/>
              </a:rPr>
              <a:t>Stuxnet's</a:t>
            </a:r>
            <a:r>
              <a:rPr lang="en-US" sz="1200" dirty="0" smtClean="0">
                <a:latin typeface="Times New Roman" panose="02020603050405020304" pitchFamily="18" charset="0"/>
                <a:cs typeface="Times New Roman" panose="02020603050405020304" pitchFamily="18" charset="0"/>
              </a:rPr>
              <a:t> propagation. The first assault was stealthier and more selective than the subsequent one. During the second wave, which was more pervasive and aggressive, the name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acquired common knowledge. Over 20,000 equipment in 14 Iranian nuclear sites were infected, including roughly 900 </a:t>
            </a:r>
            <a:r>
              <a:rPr lang="en-US" sz="1200" dirty="0" err="1" smtClean="0">
                <a:latin typeface="Times New Roman" panose="02020603050405020304" pitchFamily="18" charset="0"/>
                <a:cs typeface="Times New Roman" panose="02020603050405020304" pitchFamily="18" charset="0"/>
              </a:rPr>
              <a:t>centrifuges.The</a:t>
            </a:r>
            <a:r>
              <a:rPr lang="en-US" sz="1200" dirty="0" smtClean="0">
                <a:latin typeface="Times New Roman" panose="02020603050405020304" pitchFamily="18" charset="0"/>
                <a:cs typeface="Times New Roman" panose="02020603050405020304" pitchFamily="18" charset="0"/>
              </a:rPr>
              <a:t>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worm didn't do much harm beyond its intended target, but it did set a precedent for future malware that targets critical infrastructure and sovereign governments. Non-nuclear facilities are likewise a target of variants.</a:t>
            </a:r>
            <a:endParaRPr lang="en-US" sz="1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F533E96-F078-4B3D-A8F4-F1AF21EBC357}" type="slidenum">
              <a:rPr lang="en-US" smtClean="0"/>
              <a:t>8</a:t>
            </a:fld>
            <a:endParaRPr lang="en-US"/>
          </a:p>
        </p:txBody>
      </p:sp>
    </p:spTree>
    <p:extLst>
      <p:ext uri="{BB962C8B-B14F-4D97-AF65-F5344CB8AC3E}">
        <p14:creationId xmlns:p14="http://schemas.microsoft.com/office/powerpoint/2010/main" val="42817013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dirty="0" smtClean="0">
                <a:latin typeface="Times New Roman" panose="02020603050405020304" pitchFamily="18" charset="0"/>
                <a:cs typeface="Times New Roman" panose="02020603050405020304" pitchFamily="18" charset="0"/>
              </a:rPr>
              <a:t>Many of the concerns being voiced in the media and among international public opinion about the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virus are an attempt to cause alarm among the Iranian people and people of the area in order to stall the construction of the nuclear power plant "as he told the ISNA news service. "Therefore, it is essential that professionals in the industry do research to determine the accuracy of these </a:t>
            </a:r>
            <a:r>
              <a:rPr lang="en-US" sz="1200" dirty="0" err="1" smtClean="0">
                <a:latin typeface="Times New Roman" panose="02020603050405020304" pitchFamily="18" charset="0"/>
                <a:cs typeface="Times New Roman" panose="02020603050405020304" pitchFamily="18" charset="0"/>
              </a:rPr>
              <a:t>claims.Many</a:t>
            </a:r>
            <a:r>
              <a:rPr lang="en-US" sz="1200" dirty="0" smtClean="0">
                <a:latin typeface="Times New Roman" panose="02020603050405020304" pitchFamily="18" charset="0"/>
                <a:cs typeface="Times New Roman" panose="02020603050405020304" pitchFamily="18" charset="0"/>
              </a:rPr>
              <a:t> experts think the United States and Israel were behind the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cyberattack, which was designed to disable Iran's nuclear equipment and slow down a program they suspect is intended to produce nuclear </a:t>
            </a:r>
            <a:r>
              <a:rPr lang="en-US" sz="1200" dirty="0" err="1" smtClean="0">
                <a:latin typeface="Times New Roman" panose="02020603050405020304" pitchFamily="18" charset="0"/>
                <a:cs typeface="Times New Roman" panose="02020603050405020304" pitchFamily="18" charset="0"/>
              </a:rPr>
              <a:t>weapons.Authorities</a:t>
            </a:r>
            <a:r>
              <a:rPr lang="en-US" sz="1200" dirty="0" smtClean="0">
                <a:latin typeface="Times New Roman" panose="02020603050405020304" pitchFamily="18" charset="0"/>
                <a:cs typeface="Times New Roman" panose="02020603050405020304" pitchFamily="18" charset="0"/>
              </a:rPr>
              <a:t> in Iran have admitted that the </a:t>
            </a:r>
            <a:r>
              <a:rPr lang="en-US" sz="1200" dirty="0" err="1" smtClean="0">
                <a:latin typeface="Times New Roman" panose="02020603050405020304" pitchFamily="18" charset="0"/>
                <a:cs typeface="Times New Roman" panose="02020603050405020304" pitchFamily="18" charset="0"/>
              </a:rPr>
              <a:t>Stuxnet</a:t>
            </a:r>
            <a:r>
              <a:rPr lang="en-US" sz="1200" dirty="0" smtClean="0">
                <a:latin typeface="Times New Roman" panose="02020603050405020304" pitchFamily="18" charset="0"/>
                <a:cs typeface="Times New Roman" panose="02020603050405020304" pitchFamily="18" charset="0"/>
              </a:rPr>
              <a:t> worm affected computers at the Bushehr nuclear facility, although they have claimed the attack had no effect on the plant's critical infrastructure. </a:t>
            </a:r>
            <a:r>
              <a:rPr lang="en-US" sz="1200" smtClean="0">
                <a:latin typeface="Times New Roman" panose="02020603050405020304" pitchFamily="18" charset="0"/>
                <a:cs typeface="Times New Roman" panose="02020603050405020304" pitchFamily="18" charset="0"/>
              </a:rPr>
              <a:t>Their claim that they are making nuclear weapons is refuted.</a:t>
            </a:r>
            <a:endParaRPr lang="en-US" sz="12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AF533E96-F078-4B3D-A8F4-F1AF21EBC357}" type="slidenum">
              <a:rPr lang="en-US" smtClean="0"/>
              <a:t>9</a:t>
            </a:fld>
            <a:endParaRPr lang="en-US"/>
          </a:p>
        </p:txBody>
      </p:sp>
    </p:spTree>
    <p:extLst>
      <p:ext uri="{BB962C8B-B14F-4D97-AF65-F5344CB8AC3E}">
        <p14:creationId xmlns:p14="http://schemas.microsoft.com/office/powerpoint/2010/main" val="2612622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l">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AF533E96-F078-4B3D-A8F4-F1AF21EBC357}" type="slidenum">
              <a:rPr lang="en-US" smtClean="0"/>
              <a:t>11</a:t>
            </a:fld>
            <a:endParaRPr lang="en-US"/>
          </a:p>
        </p:txBody>
      </p:sp>
    </p:spTree>
    <p:extLst>
      <p:ext uri="{BB962C8B-B14F-4D97-AF65-F5344CB8AC3E}">
        <p14:creationId xmlns:p14="http://schemas.microsoft.com/office/powerpoint/2010/main" val="32506728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82148" y="1884577"/>
            <a:ext cx="6398640" cy="1374345"/>
          </a:xfrm>
          <a:noFill/>
          <a:effectLst>
            <a:outerShdw blurRad="50800" dist="38100" dir="2700000" algn="tl" rotWithShape="0">
              <a:prstClr val="black">
                <a:alpha val="40000"/>
              </a:prstClr>
            </a:outerShdw>
          </a:effectLst>
        </p:spPr>
        <p:txBody>
          <a:bodyPr>
            <a:normAutofit/>
          </a:bodyPr>
          <a:lstStyle>
            <a:lvl1pPr algn="r">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2282148" y="3793390"/>
            <a:ext cx="6398640" cy="610820"/>
          </a:xfrm>
        </p:spPr>
        <p:txBody>
          <a:bodyPr>
            <a:normAutofit/>
          </a:bodyPr>
          <a:lstStyle>
            <a:lvl1pPr marL="0" indent="0" algn="r">
              <a:buNone/>
              <a:defRPr sz="2800" b="0" i="0">
                <a:solidFill>
                  <a:schemeClr val="accent5">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742D2F2-3339-434D-9C68-02C001A5D1E7}" type="datetime1">
              <a:rPr lang="en-US" smtClean="0"/>
              <a:t>10/23/2022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24ACA8A-FAE2-4CD4-89C3-8BE83A4F73F2}" type="datetime1">
              <a:rPr lang="en-US" smtClean="0"/>
              <a:t>10/23/2022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CD5352-31D4-4D13-B813-83EE928F7D91}" type="datetime1">
              <a:rPr lang="en-US" smtClean="0"/>
              <a:t>10/23/2022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A0C9E0C-6DAC-4C35-ABB6-10D0FA353744}" type="datetime1">
              <a:rPr lang="en-US" smtClean="0"/>
              <a:t>10/23/2022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81175"/>
            <a:ext cx="8246070" cy="1042857"/>
          </a:xfrm>
        </p:spPr>
        <p:txBody>
          <a:bodyPr>
            <a:normAutofit/>
          </a:bodyPr>
          <a:lstStyle>
            <a:lvl1pPr algn="r">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655519"/>
            <a:ext cx="8246070" cy="3206803"/>
          </a:xfrm>
        </p:spPr>
        <p:txBody>
          <a:bodyPr/>
          <a:lstStyle>
            <a:lvl1pPr algn="l">
              <a:defRPr sz="2800">
                <a:solidFill>
                  <a:schemeClr val="accent5">
                    <a:lumMod val="75000"/>
                  </a:schemeClr>
                </a:solidFill>
              </a:defRPr>
            </a:lvl1pPr>
            <a:lvl2pPr algn="l">
              <a:defRPr>
                <a:solidFill>
                  <a:schemeClr val="accent5">
                    <a:lumMod val="75000"/>
                  </a:schemeClr>
                </a:solidFill>
              </a:defRPr>
            </a:lvl2pPr>
            <a:lvl3pPr algn="l">
              <a:defRPr>
                <a:solidFill>
                  <a:schemeClr val="accent5">
                    <a:lumMod val="75000"/>
                  </a:schemeClr>
                </a:solidFill>
              </a:defRPr>
            </a:lvl3pPr>
            <a:lvl4pPr algn="l">
              <a:defRPr>
                <a:solidFill>
                  <a:schemeClr val="accent5">
                    <a:lumMod val="75000"/>
                  </a:schemeClr>
                </a:solidFill>
              </a:defRPr>
            </a:lvl4pPr>
            <a:lvl5pPr algn="l">
              <a:defRPr>
                <a:solidFill>
                  <a:schemeClr val="accent5">
                    <a:lumMod val="7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2A512D1-F3F8-4B60-9495-43355BDEE350}" type="datetime1">
              <a:rPr lang="en-US" smtClean="0"/>
              <a:t>10/23/2022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4130" y="492676"/>
            <a:ext cx="6252670" cy="763525"/>
          </a:xfrm>
        </p:spPr>
        <p:txBody>
          <a:bodyPr>
            <a:normAutofit/>
          </a:bodyPr>
          <a:lstStyle>
            <a:lvl1pPr algn="l">
              <a:defRPr sz="3600">
                <a:solidFill>
                  <a:srgbClr val="FF620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434130" y="1256202"/>
            <a:ext cx="6252670" cy="3511061"/>
          </a:xfrm>
        </p:spPr>
        <p:txBody>
          <a:bodyPr/>
          <a:lstStyle>
            <a:lvl1pPr>
              <a:defRPr sz="2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6F42DE4-74AD-4AD5-A93B-29359A63260B}" type="datetime1">
              <a:rPr lang="en-US" smtClean="0"/>
              <a:t>10/23/2022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1B7D7DD-4733-464D-AA45-BAC563DDCFAE}" type="datetime1">
              <a:rPr lang="en-US" smtClean="0"/>
              <a:t>10/23/2022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BBA1400-BE42-4740-A545-4195C1FF85E5}" type="datetime1">
              <a:rPr lang="en-US" smtClean="0"/>
              <a:t>10/23/2022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6879" y="258977"/>
            <a:ext cx="8076896" cy="1068935"/>
          </a:xfrm>
        </p:spPr>
        <p:txBody>
          <a:bodyPr>
            <a:normAutofit/>
          </a:bodyPr>
          <a:lstStyle>
            <a:lvl1pPr algn="r">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41238"/>
            <a:ext cx="4040188" cy="479822"/>
          </a:xfrm>
        </p:spPr>
        <p:txBody>
          <a:bodyPr anchor="b"/>
          <a:lstStyle>
            <a:lvl1pPr marL="0" indent="0" algn="ctr">
              <a:buNone/>
              <a:defRPr sz="2400" b="1">
                <a:solidFill>
                  <a:schemeClr val="accent5">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13635"/>
            <a:ext cx="4040188" cy="2276294"/>
          </a:xfrm>
        </p:spPr>
        <p:txBody>
          <a:bodyPr/>
          <a:lstStyle>
            <a:lvl1pPr algn="ctr">
              <a:defRPr sz="2400">
                <a:solidFill>
                  <a:schemeClr val="accent5">
                    <a:lumMod val="75000"/>
                  </a:schemeClr>
                </a:solidFill>
              </a:defRPr>
            </a:lvl1pPr>
            <a:lvl2pPr algn="ctr">
              <a:defRPr sz="2000">
                <a:solidFill>
                  <a:schemeClr val="accent5">
                    <a:lumMod val="75000"/>
                  </a:schemeClr>
                </a:solidFill>
              </a:defRPr>
            </a:lvl2pPr>
            <a:lvl3pPr algn="ctr">
              <a:defRPr sz="1800">
                <a:solidFill>
                  <a:schemeClr val="accent5">
                    <a:lumMod val="75000"/>
                  </a:schemeClr>
                </a:solidFill>
              </a:defRPr>
            </a:lvl3pPr>
            <a:lvl4pPr algn="ctr">
              <a:defRPr sz="1600">
                <a:solidFill>
                  <a:schemeClr val="accent5">
                    <a:lumMod val="75000"/>
                  </a:schemeClr>
                </a:solidFill>
              </a:defRPr>
            </a:lvl4pPr>
            <a:lvl5pPr algn="ctr">
              <a:defRPr sz="1600">
                <a:solidFill>
                  <a:schemeClr val="accent5">
                    <a:lumMod val="75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41238"/>
            <a:ext cx="4041775" cy="479822"/>
          </a:xfrm>
        </p:spPr>
        <p:txBody>
          <a:bodyPr anchor="b"/>
          <a:lstStyle>
            <a:lvl1pPr marL="0" indent="0" algn="ctr">
              <a:buNone/>
              <a:defRPr sz="2400" b="1">
                <a:solidFill>
                  <a:schemeClr val="accent5">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13635"/>
            <a:ext cx="4041775" cy="2276294"/>
          </a:xfrm>
        </p:spPr>
        <p:txBody>
          <a:bodyPr/>
          <a:lstStyle>
            <a:lvl1pPr algn="ctr">
              <a:defRPr sz="2400">
                <a:solidFill>
                  <a:schemeClr val="accent5">
                    <a:lumMod val="75000"/>
                  </a:schemeClr>
                </a:solidFill>
              </a:defRPr>
            </a:lvl1pPr>
            <a:lvl2pPr algn="ctr">
              <a:defRPr sz="2000">
                <a:solidFill>
                  <a:schemeClr val="accent5">
                    <a:lumMod val="75000"/>
                  </a:schemeClr>
                </a:solidFill>
              </a:defRPr>
            </a:lvl2pPr>
            <a:lvl3pPr algn="ctr">
              <a:defRPr sz="1800">
                <a:solidFill>
                  <a:schemeClr val="accent5">
                    <a:lumMod val="75000"/>
                  </a:schemeClr>
                </a:solidFill>
              </a:defRPr>
            </a:lvl3pPr>
            <a:lvl4pPr algn="ctr">
              <a:defRPr sz="1600">
                <a:solidFill>
                  <a:schemeClr val="accent5">
                    <a:lumMod val="75000"/>
                  </a:schemeClr>
                </a:solidFill>
              </a:defRPr>
            </a:lvl4pPr>
            <a:lvl5pPr algn="ctr">
              <a:defRPr sz="1600">
                <a:solidFill>
                  <a:schemeClr val="accent5">
                    <a:lumMod val="75000"/>
                  </a:schemeClr>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F19A3810-0F0A-4645-8233-1AF9C14661F3}" type="datetime1">
              <a:rPr lang="en-US" smtClean="0"/>
              <a:t>10/23/2022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211FD1B-62BA-443A-85B5-217FF49A761E}" type="datetime1">
              <a:rPr lang="en-US" smtClean="0"/>
              <a:t>10/23/2022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D1728F-A2F5-4E29-ADAB-7493D894779A}" type="datetime1">
              <a:rPr lang="en-US" smtClean="0"/>
              <a:t>10/23/2022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DDE43-928A-4101-B5A0-D9E0FD847446}" type="datetime1">
              <a:rPr lang="en-US" smtClean="0"/>
              <a:t>10/23/2022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F9423DCC-BEF3-475A-98D9-A36AB75DC449}" type="datetime1">
              <a:rPr lang="en-US" smtClean="0"/>
              <a:t>10/23/2022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8" Type="http://schemas.openxmlformats.org/officeDocument/2006/relationships/hyperlink" Target="https://www.thenationalnews.com/business/former-cia-chief-speaks-out-on-iran-stuxnet-attack-1.392917#:~:text=The%20Stuxnet%20virus%20cost%20an" TargetMode="External"/><Relationship Id="rId13" Type="http://schemas.openxmlformats.org/officeDocument/2006/relationships/hyperlink" Target="https://www.reuters.com/article/oukin-uk-iran-computer-virus-idUKTRE73O1P720110425" TargetMode="External"/><Relationship Id="rId3" Type="http://schemas.openxmlformats.org/officeDocument/2006/relationships/slideLayout" Target="../slideLayouts/slideLayout6.xml"/><Relationship Id="rId7" Type="http://schemas.openxmlformats.org/officeDocument/2006/relationships/hyperlink" Target="https://www.sciencedirect.com/topics/computer-science/stuxnet#:~:text=Stuxnet%20was%20discovered%20on%20systems" TargetMode="External"/><Relationship Id="rId12" Type="http://schemas.openxmlformats.org/officeDocument/2006/relationships/hyperlink" Target="https://www.dhushara.com/Biocrisis/11/apr/stuxnet.pdf" TargetMode="Externa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hyperlink" Target="https://www.vice.com/en/article/ezp58m/the-history-of-stuxnet-the-worlds-first-true-cyberweapon-5886b74d80d84e45e7bd22ee" TargetMode="External"/><Relationship Id="rId11" Type="http://schemas.openxmlformats.org/officeDocument/2006/relationships/hyperlink" Target="https://nordvpn.com/blog/stuxnet-virus/" TargetMode="External"/><Relationship Id="rId5" Type="http://schemas.openxmlformats.org/officeDocument/2006/relationships/hyperlink" Target="https://www.cs.clemson.edu/" TargetMode="External"/><Relationship Id="rId15" Type="http://schemas.openxmlformats.org/officeDocument/2006/relationships/image" Target="../media/image5.png"/><Relationship Id="rId10" Type="http://schemas.openxmlformats.org/officeDocument/2006/relationships/hyperlink" Target="https://www.csoonline.com/article/3218104/stuxnet-explained-the-first-known-cyberweapon.html#:~:text=Stuxnet%20was%20first%20identified%20" TargetMode="External"/><Relationship Id="rId4" Type="http://schemas.openxmlformats.org/officeDocument/2006/relationships/hyperlink" Target="https://en.wikipedia.org/wiki/Stuxnet" TargetMode="External"/><Relationship Id="rId9" Type="http://schemas.openxmlformats.org/officeDocument/2006/relationships/hyperlink" Target="https://www.trellix.com/en-us/security-awareness/ransomware/what-is-stuxnet.html" TargetMode="External"/><Relationship Id="rId14" Type="http://schemas.openxmlformats.org/officeDocument/2006/relationships/hyperlink" Target="https://www.theguardian.com/world/2011/feb/04/iran-stuxnet-virus"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8.jpe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5.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5946345" y="1884577"/>
            <a:ext cx="3039853" cy="1374345"/>
          </a:xfrm>
        </p:spPr>
        <p:txBody>
          <a:bodyPr>
            <a:noAutofit/>
          </a:bodyPr>
          <a:lstStyle/>
          <a:p>
            <a:pPr algn="l"/>
            <a:r>
              <a:rPr lang="en-US" sz="3000" dirty="0">
                <a:latin typeface="Aril"/>
              </a:rPr>
              <a:t>A Case Study Analysis on Cybercrime</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363920370"/>
      </p:ext>
    </p:extLst>
  </p:cSld>
  <p:clrMapOvr>
    <a:masterClrMapping/>
  </p:clrMapOvr>
  <mc:AlternateContent xmlns:mc="http://schemas.openxmlformats.org/markup-compatibility/2006" xmlns:p14="http://schemas.microsoft.com/office/powerpoint/2010/main">
    <mc:Choice Requires="p14">
      <p:transition spd="slow" p14:dur="2000" advTm="37850"/>
    </mc:Choice>
    <mc:Fallback xmlns="">
      <p:transition spd="slow" advTm="37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9333EFF1-DBDE-AF14-986C-DAA343CE2B2C}"/>
              </a:ext>
            </a:extLst>
          </p:cNvPr>
          <p:cNvSpPr>
            <a:spLocks noGrp="1"/>
          </p:cNvSpPr>
          <p:nvPr>
            <p:ph sz="half" idx="2"/>
          </p:nvPr>
        </p:nvSpPr>
        <p:spPr>
          <a:xfrm>
            <a:off x="448965" y="1197405"/>
            <a:ext cx="8695035" cy="3817625"/>
          </a:xfrm>
        </p:spPr>
        <p:txBody>
          <a:bodyPr>
            <a:noAutofit/>
          </a:bodyPr>
          <a:lstStyle/>
          <a:p>
            <a:pPr marL="0" indent="0" algn="l">
              <a:buNone/>
            </a:pPr>
            <a:r>
              <a:rPr lang="en-US" sz="1600" b="1" dirty="0">
                <a:solidFill>
                  <a:schemeClr val="tx1"/>
                </a:solidFill>
                <a:latin typeface="Aril"/>
                <a:cs typeface="Times New Roman" panose="02020603050405020304" pitchFamily="18" charset="0"/>
              </a:rPr>
              <a:t>References:</a:t>
            </a:r>
            <a:endParaRPr lang="en-US" sz="1100" b="1" dirty="0">
              <a:solidFill>
                <a:schemeClr val="tx1"/>
              </a:solidFill>
              <a:latin typeface="Aril"/>
              <a:cs typeface="Times New Roman" panose="02020603050405020304" pitchFamily="18" charset="0"/>
            </a:endParaRPr>
          </a:p>
          <a:p>
            <a:pPr marL="0" indent="0" algn="l">
              <a:buNone/>
            </a:pPr>
            <a:r>
              <a:rPr lang="en-US" sz="1100" dirty="0">
                <a:solidFill>
                  <a:schemeClr val="tx1"/>
                </a:solidFill>
                <a:effectLst/>
                <a:latin typeface="Aril"/>
                <a:cs typeface="Times New Roman" panose="02020603050405020304" pitchFamily="18" charset="0"/>
              </a:rPr>
              <a:t>[1] Wikipedia Contributors (2019). </a:t>
            </a:r>
            <a:r>
              <a:rPr lang="en-US" sz="1100" i="1" dirty="0">
                <a:solidFill>
                  <a:schemeClr val="tx1"/>
                </a:solidFill>
                <a:effectLst/>
                <a:latin typeface="Aril"/>
                <a:cs typeface="Times New Roman" panose="02020603050405020304" pitchFamily="18" charset="0"/>
              </a:rPr>
              <a:t>Stuxnet</a:t>
            </a:r>
            <a:r>
              <a:rPr lang="en-US" sz="1100" dirty="0">
                <a:solidFill>
                  <a:schemeClr val="tx1"/>
                </a:solidFill>
                <a:effectLst/>
                <a:latin typeface="Aril"/>
                <a:cs typeface="Times New Roman" panose="02020603050405020304" pitchFamily="18" charset="0"/>
              </a:rPr>
              <a:t>. [online] Wikipedia. Available at: </a:t>
            </a:r>
            <a:r>
              <a:rPr lang="en-US" sz="1100" dirty="0">
                <a:solidFill>
                  <a:schemeClr val="tx1"/>
                </a:solidFill>
                <a:latin typeface="Aril"/>
                <a:cs typeface="Times New Roman" panose="02020603050405020304" pitchFamily="18" charset="0"/>
                <a:hlinkClick r:id="rId4"/>
              </a:rPr>
              <a:t>https://en.wikipedia.org/wiki/Stuxnet</a:t>
            </a:r>
            <a:r>
              <a:rPr lang="en-US" sz="1100" dirty="0">
                <a:solidFill>
                  <a:schemeClr val="tx1"/>
                </a:solidFill>
                <a:latin typeface="Aril"/>
                <a:cs typeface="Times New Roman" panose="02020603050405020304" pitchFamily="18" charset="0"/>
              </a:rPr>
              <a:t>. </a:t>
            </a:r>
            <a:endParaRPr lang="en-US" sz="1100" dirty="0">
              <a:solidFill>
                <a:schemeClr val="tx1"/>
              </a:solidFill>
              <a:effectLst/>
              <a:latin typeface="Aril"/>
              <a:cs typeface="Times New Roman" panose="02020603050405020304" pitchFamily="18" charset="0"/>
            </a:endParaRPr>
          </a:p>
          <a:p>
            <a:pPr marL="0" indent="0" algn="l">
              <a:buNone/>
            </a:pPr>
            <a:r>
              <a:rPr lang="en-US" sz="1100" dirty="0">
                <a:solidFill>
                  <a:schemeClr val="tx1"/>
                </a:solidFill>
                <a:effectLst/>
                <a:latin typeface="Aril"/>
              </a:rPr>
              <a:t>[2] CLEMSON, “Stuxnet,” </a:t>
            </a:r>
            <a:r>
              <a:rPr lang="en-US" sz="1100" i="1" dirty="0">
                <a:solidFill>
                  <a:schemeClr val="tx1"/>
                </a:solidFill>
                <a:effectLst/>
                <a:latin typeface="Aril"/>
              </a:rPr>
              <a:t>www.clemson.edu</a:t>
            </a:r>
            <a:r>
              <a:rPr lang="en-US" sz="1100" dirty="0">
                <a:solidFill>
                  <a:schemeClr val="tx1"/>
                </a:solidFill>
                <a:effectLst/>
                <a:latin typeface="Aril"/>
              </a:rPr>
              <a:t>. </a:t>
            </a:r>
            <a:r>
              <a:rPr lang="en-US" sz="1100" dirty="0">
                <a:solidFill>
                  <a:schemeClr val="tx1"/>
                </a:solidFill>
                <a:effectLst/>
                <a:latin typeface="Aril"/>
                <a:hlinkClick r:id="rId5"/>
              </a:rPr>
              <a:t>https://www.cs.clemson.edu</a:t>
            </a:r>
            <a:r>
              <a:rPr lang="en-US" sz="1100" dirty="0">
                <a:solidFill>
                  <a:schemeClr val="tx1"/>
                </a:solidFill>
                <a:effectLst/>
                <a:latin typeface="Aril"/>
              </a:rPr>
              <a:t>  (accessed Oct. 20, 2022).</a:t>
            </a:r>
          </a:p>
          <a:p>
            <a:pPr marL="0" indent="0" algn="l">
              <a:buNone/>
            </a:pPr>
            <a:r>
              <a:rPr lang="en-US" sz="1100" dirty="0">
                <a:solidFill>
                  <a:schemeClr val="tx1"/>
                </a:solidFill>
                <a:effectLst/>
                <a:latin typeface="Aril"/>
              </a:rPr>
              <a:t>[3] L. </a:t>
            </a:r>
            <a:r>
              <a:rPr lang="en-US" sz="1100" dirty="0" err="1">
                <a:solidFill>
                  <a:schemeClr val="tx1"/>
                </a:solidFill>
                <a:effectLst/>
                <a:latin typeface="Aril"/>
              </a:rPr>
              <a:t>Franceschi-Bicchierai</a:t>
            </a:r>
            <a:r>
              <a:rPr lang="en-US" sz="1100" dirty="0">
                <a:solidFill>
                  <a:schemeClr val="tx1"/>
                </a:solidFill>
                <a:effectLst/>
                <a:latin typeface="Aril"/>
              </a:rPr>
              <a:t>, “The History of Stuxnet: The World’s First True Cyberweapon,” </a:t>
            </a:r>
            <a:r>
              <a:rPr lang="en-US" sz="1100" i="1" dirty="0">
                <a:solidFill>
                  <a:schemeClr val="tx1"/>
                </a:solidFill>
                <a:effectLst/>
                <a:latin typeface="Aril"/>
              </a:rPr>
              <a:t>www.vice.com</a:t>
            </a:r>
            <a:r>
              <a:rPr lang="en-US" sz="1100" dirty="0">
                <a:solidFill>
                  <a:schemeClr val="tx1"/>
                </a:solidFill>
                <a:effectLst/>
                <a:latin typeface="Aril"/>
              </a:rPr>
              <a:t>, 2016. </a:t>
            </a:r>
            <a:r>
              <a:rPr lang="en-US" sz="1100" dirty="0">
                <a:solidFill>
                  <a:schemeClr val="tx1"/>
                </a:solidFill>
                <a:latin typeface="Aril"/>
                <a:hlinkClick r:id="rId6"/>
              </a:rPr>
              <a:t>https://www.vice.com/en/article/ezp58m/the-history-of-stuxnet-the-worlds-first-true-cyberweapon-5886b74d80d84e45e7bd22ee</a:t>
            </a:r>
            <a:r>
              <a:rPr lang="en-US" sz="1100" dirty="0">
                <a:solidFill>
                  <a:schemeClr val="tx1"/>
                </a:solidFill>
                <a:latin typeface="Aril"/>
              </a:rPr>
              <a:t>.</a:t>
            </a:r>
            <a:endParaRPr lang="en-US" sz="1100" dirty="0">
              <a:solidFill>
                <a:schemeClr val="tx1"/>
              </a:solidFill>
              <a:effectLst/>
              <a:latin typeface="Aril"/>
            </a:endParaRPr>
          </a:p>
          <a:p>
            <a:pPr marL="0" indent="0" algn="l">
              <a:buNone/>
            </a:pPr>
            <a:r>
              <a:rPr lang="en-US" sz="1100" dirty="0">
                <a:solidFill>
                  <a:schemeClr val="tx1"/>
                </a:solidFill>
                <a:effectLst/>
                <a:latin typeface="Aril"/>
              </a:rPr>
              <a:t>[4] E. D. Knapp and J. T. </a:t>
            </a:r>
            <a:r>
              <a:rPr lang="en-US" sz="1100" dirty="0" err="1">
                <a:solidFill>
                  <a:schemeClr val="tx1"/>
                </a:solidFill>
                <a:effectLst/>
                <a:latin typeface="Aril"/>
              </a:rPr>
              <a:t>Langill</a:t>
            </a:r>
            <a:r>
              <a:rPr lang="en-US" sz="1100" dirty="0">
                <a:solidFill>
                  <a:schemeClr val="tx1"/>
                </a:solidFill>
                <a:effectLst/>
                <a:latin typeface="Aril"/>
              </a:rPr>
              <a:t>, “Stuxnet - an overview | ScienceDirect Topics,” </a:t>
            </a:r>
            <a:r>
              <a:rPr lang="en-US" sz="1100" i="1" dirty="0">
                <a:solidFill>
                  <a:schemeClr val="tx1"/>
                </a:solidFill>
                <a:effectLst/>
                <a:latin typeface="Aril"/>
              </a:rPr>
              <a:t>www.sciencedirect.com</a:t>
            </a:r>
            <a:r>
              <a:rPr lang="en-US" sz="1100" dirty="0">
                <a:solidFill>
                  <a:schemeClr val="tx1"/>
                </a:solidFill>
                <a:effectLst/>
                <a:latin typeface="Aril"/>
              </a:rPr>
              <a:t>, 2015. </a:t>
            </a:r>
            <a:r>
              <a:rPr lang="en-US" sz="1100" dirty="0">
                <a:solidFill>
                  <a:schemeClr val="tx1"/>
                </a:solidFill>
                <a:effectLst/>
                <a:latin typeface="Aril"/>
                <a:hlinkClick r:id="rId7"/>
              </a:rPr>
              <a:t>https://www.sciencedirect.com/topics/computer-science/stuxnet#:~:text=Stuxnet%20was%20discovered%20on%20systems</a:t>
            </a:r>
            <a:r>
              <a:rPr lang="en-US" sz="1100" dirty="0">
                <a:solidFill>
                  <a:schemeClr val="tx1"/>
                </a:solidFill>
                <a:effectLst/>
                <a:latin typeface="Aril"/>
              </a:rPr>
              <a:t>  (accessed Oct. 20, 2022).</a:t>
            </a:r>
            <a:endParaRPr lang="en-US" sz="1100" dirty="0">
              <a:solidFill>
                <a:schemeClr val="tx1"/>
              </a:solidFill>
              <a:latin typeface="Aril"/>
            </a:endParaRPr>
          </a:p>
          <a:p>
            <a:pPr marL="0" indent="0" algn="l">
              <a:buNone/>
            </a:pPr>
            <a:r>
              <a:rPr lang="en-US" sz="1100" dirty="0">
                <a:solidFill>
                  <a:schemeClr val="tx1"/>
                </a:solidFill>
                <a:effectLst/>
                <a:latin typeface="Aril"/>
              </a:rPr>
              <a:t>[5] B. Flanagan, “Former CIA chief speaks out on Iran Stuxnet attack,” </a:t>
            </a:r>
            <a:r>
              <a:rPr lang="en-US" sz="1100" i="1" dirty="0">
                <a:solidFill>
                  <a:schemeClr val="tx1"/>
                </a:solidFill>
                <a:effectLst/>
                <a:latin typeface="Aril"/>
              </a:rPr>
              <a:t>The National</a:t>
            </a:r>
            <a:r>
              <a:rPr lang="en-US" sz="1100" dirty="0">
                <a:solidFill>
                  <a:schemeClr val="tx1"/>
                </a:solidFill>
                <a:effectLst/>
                <a:latin typeface="Aril"/>
              </a:rPr>
              <a:t>, 2011. </a:t>
            </a:r>
            <a:r>
              <a:rPr lang="en-US" sz="1100" dirty="0">
                <a:solidFill>
                  <a:schemeClr val="tx1"/>
                </a:solidFill>
                <a:latin typeface="Aril"/>
                <a:hlinkClick r:id="rId8"/>
              </a:rPr>
              <a:t>https://www.thenationalnews.com/business/former-cia-chief-speaks-out-on-iran-stuxnet-attack-1.392917#:~:text=The%20Stuxnet%20virus%20cost%20an</a:t>
            </a:r>
            <a:r>
              <a:rPr lang="en-US" sz="1100" dirty="0">
                <a:solidFill>
                  <a:schemeClr val="tx1"/>
                </a:solidFill>
                <a:latin typeface="Aril"/>
              </a:rPr>
              <a:t> </a:t>
            </a:r>
            <a:r>
              <a:rPr lang="en-US" sz="1100" dirty="0">
                <a:solidFill>
                  <a:schemeClr val="tx1"/>
                </a:solidFill>
                <a:effectLst/>
                <a:latin typeface="Aril"/>
              </a:rPr>
              <a:t>.</a:t>
            </a:r>
          </a:p>
          <a:p>
            <a:pPr marL="0" indent="0" algn="l">
              <a:buNone/>
            </a:pPr>
            <a:r>
              <a:rPr lang="en-US" sz="1100" dirty="0">
                <a:solidFill>
                  <a:schemeClr val="tx1"/>
                </a:solidFill>
                <a:effectLst/>
                <a:latin typeface="Aril"/>
              </a:rPr>
              <a:t>[6] “What Is Stuxnet? | </a:t>
            </a:r>
            <a:r>
              <a:rPr lang="en-US" sz="1100" dirty="0" err="1">
                <a:solidFill>
                  <a:schemeClr val="tx1"/>
                </a:solidFill>
                <a:effectLst/>
                <a:latin typeface="Aril"/>
              </a:rPr>
              <a:t>Trellix</a:t>
            </a:r>
            <a:r>
              <a:rPr lang="en-US" sz="1100" dirty="0">
                <a:solidFill>
                  <a:schemeClr val="tx1"/>
                </a:solidFill>
                <a:effectLst/>
                <a:latin typeface="Aril"/>
              </a:rPr>
              <a:t>,” </a:t>
            </a:r>
            <a:r>
              <a:rPr lang="en-US" sz="1100" i="1" dirty="0">
                <a:solidFill>
                  <a:schemeClr val="tx1"/>
                </a:solidFill>
                <a:effectLst/>
                <a:latin typeface="Aril"/>
              </a:rPr>
              <a:t>www.trellix.com</a:t>
            </a:r>
            <a:r>
              <a:rPr lang="en-US" sz="1100" dirty="0">
                <a:solidFill>
                  <a:schemeClr val="tx1"/>
                </a:solidFill>
                <a:effectLst/>
                <a:latin typeface="Aril"/>
              </a:rPr>
              <a:t>. </a:t>
            </a:r>
            <a:r>
              <a:rPr lang="en-US" sz="1100" dirty="0">
                <a:solidFill>
                  <a:schemeClr val="tx1"/>
                </a:solidFill>
                <a:latin typeface="Aril"/>
                <a:hlinkClick r:id="rId9"/>
              </a:rPr>
              <a:t>https://www.trellix.com/en-us/security-awareness/ransomware/what-is-stuxnet.html</a:t>
            </a:r>
            <a:r>
              <a:rPr lang="en-US" sz="1100" dirty="0">
                <a:solidFill>
                  <a:schemeClr val="tx1"/>
                </a:solidFill>
                <a:latin typeface="Aril"/>
              </a:rPr>
              <a:t> </a:t>
            </a:r>
          </a:p>
          <a:p>
            <a:pPr marL="0" indent="0" algn="l">
              <a:buNone/>
            </a:pPr>
            <a:r>
              <a:rPr lang="en-US" sz="1100" dirty="0">
                <a:solidFill>
                  <a:schemeClr val="tx1"/>
                </a:solidFill>
                <a:effectLst/>
                <a:latin typeface="Aril"/>
              </a:rPr>
              <a:t>[7] J. </a:t>
            </a:r>
            <a:r>
              <a:rPr lang="en-US" sz="1100" dirty="0" err="1">
                <a:solidFill>
                  <a:schemeClr val="tx1"/>
                </a:solidFill>
                <a:effectLst/>
                <a:latin typeface="Aril"/>
              </a:rPr>
              <a:t>Fruhlinger</a:t>
            </a:r>
            <a:r>
              <a:rPr lang="en-US" sz="1100" dirty="0">
                <a:solidFill>
                  <a:schemeClr val="tx1"/>
                </a:solidFill>
                <a:effectLst/>
                <a:latin typeface="Aril"/>
              </a:rPr>
              <a:t>, “Stuxnet explained: The first known cyberweapon,” </a:t>
            </a:r>
            <a:r>
              <a:rPr lang="en-US" sz="1100" i="1" dirty="0">
                <a:solidFill>
                  <a:schemeClr val="tx1"/>
                </a:solidFill>
                <a:effectLst/>
                <a:latin typeface="Aril"/>
              </a:rPr>
              <a:t>CSO Online</a:t>
            </a:r>
            <a:r>
              <a:rPr lang="en-US" sz="1100" dirty="0">
                <a:solidFill>
                  <a:schemeClr val="tx1"/>
                </a:solidFill>
                <a:effectLst/>
                <a:latin typeface="Aril"/>
              </a:rPr>
              <a:t>, Aug. 31, 2022. </a:t>
            </a:r>
            <a:r>
              <a:rPr lang="en-US" sz="1100" dirty="0">
                <a:solidFill>
                  <a:schemeClr val="tx1"/>
                </a:solidFill>
                <a:effectLst/>
                <a:latin typeface="Aril"/>
                <a:hlinkClick r:id="rId10"/>
              </a:rPr>
              <a:t>https://www.csoonline.com/article/3218104/stuxnet-explained-the-first-known-cyberweapon.html#:~:text=Stuxnet%20was%20first%20identified%20</a:t>
            </a:r>
            <a:r>
              <a:rPr lang="en-US" sz="1100" dirty="0">
                <a:solidFill>
                  <a:schemeClr val="tx1"/>
                </a:solidFill>
                <a:effectLst/>
                <a:latin typeface="Aril"/>
              </a:rPr>
              <a:t> by (accessed Oct. 20, 2022).</a:t>
            </a:r>
          </a:p>
          <a:p>
            <a:pPr marL="0" indent="0" algn="l">
              <a:buNone/>
            </a:pPr>
            <a:r>
              <a:rPr lang="en-US" sz="1100" dirty="0">
                <a:solidFill>
                  <a:schemeClr val="tx1"/>
                </a:solidFill>
                <a:effectLst/>
                <a:latin typeface="Aril"/>
              </a:rPr>
              <a:t>[8]  “Stuxnet explained — the worm that went nuclear | </a:t>
            </a:r>
            <a:r>
              <a:rPr lang="en-US" sz="1100" dirty="0" err="1">
                <a:solidFill>
                  <a:schemeClr val="tx1"/>
                </a:solidFill>
                <a:effectLst/>
                <a:latin typeface="Aril"/>
              </a:rPr>
              <a:t>NordVPN</a:t>
            </a:r>
            <a:r>
              <a:rPr lang="en-US" sz="1100" dirty="0">
                <a:solidFill>
                  <a:schemeClr val="tx1"/>
                </a:solidFill>
                <a:effectLst/>
                <a:latin typeface="Aril"/>
              </a:rPr>
              <a:t>,” </a:t>
            </a:r>
            <a:r>
              <a:rPr lang="en-US" sz="1100" i="1" dirty="0">
                <a:solidFill>
                  <a:schemeClr val="tx1"/>
                </a:solidFill>
                <a:effectLst/>
                <a:latin typeface="Aril"/>
              </a:rPr>
              <a:t>nordvpn.com</a:t>
            </a:r>
            <a:r>
              <a:rPr lang="en-US" sz="1100" dirty="0">
                <a:solidFill>
                  <a:schemeClr val="tx1"/>
                </a:solidFill>
                <a:effectLst/>
                <a:latin typeface="Aril"/>
              </a:rPr>
              <a:t>, Mar. 10, 2022. </a:t>
            </a:r>
            <a:r>
              <a:rPr lang="en-US" sz="1100" dirty="0">
                <a:solidFill>
                  <a:schemeClr val="tx1"/>
                </a:solidFill>
                <a:latin typeface="Aril"/>
                <a:hlinkClick r:id="rId11"/>
              </a:rPr>
              <a:t>https://nordvpn.com/blog/stuxnet-virus/</a:t>
            </a:r>
            <a:r>
              <a:rPr lang="en-US" sz="1100" dirty="0">
                <a:solidFill>
                  <a:schemeClr val="tx1"/>
                </a:solidFill>
                <a:latin typeface="Aril"/>
              </a:rPr>
              <a:t> </a:t>
            </a:r>
            <a:endParaRPr lang="en-US" sz="1100" dirty="0">
              <a:solidFill>
                <a:schemeClr val="tx1"/>
              </a:solidFill>
              <a:effectLst/>
              <a:latin typeface="Aril"/>
            </a:endParaRPr>
          </a:p>
          <a:p>
            <a:pPr marL="0" indent="0" algn="l">
              <a:buNone/>
            </a:pPr>
            <a:r>
              <a:rPr lang="en-US" sz="1100" dirty="0">
                <a:solidFill>
                  <a:schemeClr val="tx1"/>
                </a:solidFill>
                <a:latin typeface="Aril"/>
              </a:rPr>
              <a:t>[9]  </a:t>
            </a:r>
            <a:r>
              <a:rPr lang="en-US" sz="1100" dirty="0">
                <a:solidFill>
                  <a:schemeClr val="tx1"/>
                </a:solidFill>
                <a:effectLst/>
                <a:latin typeface="Aril"/>
              </a:rPr>
              <a:t>“US and Israel were behind Stuxnet claims researcher,” </a:t>
            </a:r>
            <a:r>
              <a:rPr lang="en-US" sz="1100" i="1" dirty="0">
                <a:solidFill>
                  <a:schemeClr val="tx1"/>
                </a:solidFill>
                <a:effectLst/>
                <a:latin typeface="Aril"/>
              </a:rPr>
              <a:t>dhushara.com</a:t>
            </a:r>
            <a:r>
              <a:rPr lang="en-US" sz="1100" dirty="0">
                <a:solidFill>
                  <a:schemeClr val="tx1"/>
                </a:solidFill>
                <a:effectLst/>
                <a:latin typeface="Aril"/>
              </a:rPr>
              <a:t>, 2011. </a:t>
            </a:r>
            <a:r>
              <a:rPr lang="en-US" sz="1100" dirty="0">
                <a:solidFill>
                  <a:schemeClr val="tx1"/>
                </a:solidFill>
                <a:latin typeface="Aril"/>
                <a:hlinkClick r:id="rId12"/>
              </a:rPr>
              <a:t>https://www.dhushara.com/Biocrisis/11/apr/stuxnet.pdf</a:t>
            </a:r>
            <a:r>
              <a:rPr lang="en-US" sz="1100" dirty="0">
                <a:solidFill>
                  <a:schemeClr val="tx1"/>
                </a:solidFill>
                <a:latin typeface="Aril"/>
              </a:rPr>
              <a:t> </a:t>
            </a:r>
          </a:p>
          <a:p>
            <a:pPr marL="0" indent="0" algn="l">
              <a:buNone/>
            </a:pPr>
            <a:r>
              <a:rPr lang="en-US" sz="1100" dirty="0">
                <a:solidFill>
                  <a:schemeClr val="tx1"/>
                </a:solidFill>
                <a:effectLst/>
                <a:latin typeface="Aril"/>
              </a:rPr>
              <a:t>[10] “Iran says it has detected second cyber attack,” </a:t>
            </a:r>
            <a:r>
              <a:rPr lang="en-US" sz="1100" i="1" dirty="0">
                <a:solidFill>
                  <a:schemeClr val="tx1"/>
                </a:solidFill>
                <a:effectLst/>
                <a:latin typeface="Aril"/>
              </a:rPr>
              <a:t>Reuters</a:t>
            </a:r>
            <a:r>
              <a:rPr lang="en-US" sz="1100" dirty="0">
                <a:solidFill>
                  <a:schemeClr val="tx1"/>
                </a:solidFill>
                <a:effectLst/>
                <a:latin typeface="Aril"/>
              </a:rPr>
              <a:t>, Apr. 25, 2011. Accessed: Oct. 20, 2022. [Online]. Available: </a:t>
            </a:r>
            <a:r>
              <a:rPr lang="en-US" sz="1100" dirty="0">
                <a:solidFill>
                  <a:schemeClr val="tx1"/>
                </a:solidFill>
                <a:latin typeface="Aril"/>
                <a:hlinkClick r:id="rId13"/>
              </a:rPr>
              <a:t>https://www.reuters.com/article/oukin-uk-iran-computer-virus-idUKTRE73O1P720110425</a:t>
            </a:r>
            <a:r>
              <a:rPr lang="en-US" sz="1100" dirty="0">
                <a:solidFill>
                  <a:schemeClr val="tx1"/>
                </a:solidFill>
                <a:latin typeface="Aril"/>
              </a:rPr>
              <a:t> </a:t>
            </a:r>
            <a:endParaRPr lang="en-US" sz="1100" dirty="0">
              <a:solidFill>
                <a:schemeClr val="tx1"/>
              </a:solidFill>
              <a:effectLst/>
              <a:latin typeface="Aril"/>
            </a:endParaRPr>
          </a:p>
          <a:p>
            <a:pPr marL="0" indent="0" algn="l">
              <a:buNone/>
            </a:pPr>
            <a:r>
              <a:rPr lang="en-US" sz="1100" dirty="0">
                <a:solidFill>
                  <a:schemeClr val="tx1"/>
                </a:solidFill>
                <a:latin typeface="Aril"/>
              </a:rPr>
              <a:t>[11] </a:t>
            </a:r>
            <a:r>
              <a:rPr lang="en-US" sz="1100" dirty="0">
                <a:solidFill>
                  <a:schemeClr val="tx1"/>
                </a:solidFill>
                <a:effectLst/>
                <a:latin typeface="Aril"/>
              </a:rPr>
              <a:t>C. Arthur, “Iran should investigate Stuxnet virus, says atomic chief,” </a:t>
            </a:r>
            <a:r>
              <a:rPr lang="en-US" sz="1100" i="1" dirty="0">
                <a:solidFill>
                  <a:schemeClr val="tx1"/>
                </a:solidFill>
                <a:effectLst/>
                <a:latin typeface="Aril"/>
              </a:rPr>
              <a:t>the Guardian</a:t>
            </a:r>
            <a:r>
              <a:rPr lang="en-US" sz="1100" dirty="0">
                <a:solidFill>
                  <a:schemeClr val="tx1"/>
                </a:solidFill>
                <a:effectLst/>
                <a:latin typeface="Aril"/>
              </a:rPr>
              <a:t>, Feb. 04, 2011. </a:t>
            </a:r>
            <a:r>
              <a:rPr lang="en-US" sz="1100" dirty="0">
                <a:solidFill>
                  <a:schemeClr val="tx1"/>
                </a:solidFill>
                <a:effectLst/>
                <a:latin typeface="Aril"/>
                <a:hlinkClick r:id="rId14"/>
              </a:rPr>
              <a:t>https://www.theguardian.com/world/2011/feb/04/iran-stuxnet-virus</a:t>
            </a:r>
            <a:r>
              <a:rPr lang="en-US" sz="1100" dirty="0">
                <a:solidFill>
                  <a:schemeClr val="tx1"/>
                </a:solidFill>
                <a:effectLst/>
                <a:latin typeface="Aril"/>
              </a:rPr>
              <a:t>  (accessed Oct. 20, 2022).</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2373029786"/>
      </p:ext>
    </p:extLst>
  </p:cSld>
  <p:clrMapOvr>
    <a:masterClrMapping/>
  </p:clrMapOvr>
  <mc:AlternateContent xmlns:mc="http://schemas.openxmlformats.org/markup-compatibility/2006" xmlns:p14="http://schemas.microsoft.com/office/powerpoint/2010/main">
    <mc:Choice Requires="p14">
      <p:transition spd="slow" p14:dur="2000" advTm="20363"/>
    </mc:Choice>
    <mc:Fallback xmlns="">
      <p:transition spd="slow" advTm="20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400824" y="1960930"/>
            <a:ext cx="1535159" cy="763525"/>
          </a:xfrm>
        </p:spPr>
        <p:txBody>
          <a:bodyPr>
            <a:normAutofit fontScale="90000"/>
          </a:bodyPr>
          <a:lstStyle/>
          <a:p>
            <a:r>
              <a:rPr lang="en-US" b="1" dirty="0">
                <a:solidFill>
                  <a:schemeClr val="bg1"/>
                </a:solidFill>
                <a:latin typeface="Aril"/>
                <a:cs typeface="Times New Roman" panose="02020603050405020304" pitchFamily="18" charset="0"/>
              </a:rPr>
              <a:t>Thank You</a:t>
            </a:r>
          </a:p>
        </p:txBody>
      </p:sp>
      <p:sp>
        <p:nvSpPr>
          <p:cNvPr id="5" name="Content Placeholder 4"/>
          <p:cNvSpPr>
            <a:spLocks noGrp="1"/>
          </p:cNvSpPr>
          <p:nvPr>
            <p:ph idx="1"/>
          </p:nvPr>
        </p:nvSpPr>
        <p:spPr>
          <a:xfrm>
            <a:off x="2434130" y="1502815"/>
            <a:ext cx="6252670" cy="3308881"/>
          </a:xfrm>
        </p:spPr>
        <p:txBody>
          <a:bodyPr>
            <a:normAutofit/>
          </a:bodyPr>
          <a:lstStyle/>
          <a:p>
            <a:pPr algn="just"/>
            <a:endParaRPr lang="en-US" sz="1800" b="0" i="0" dirty="0">
              <a:effectLst/>
              <a:latin typeface="Times New Roman" panose="02020603050405020304" pitchFamily="18" charset="0"/>
              <a:cs typeface="Times New Roman" panose="02020603050405020304" pitchFamily="18" charset="0"/>
            </a:endParaRPr>
          </a:p>
          <a:p>
            <a:pPr algn="just"/>
            <a:endParaRPr lang="en-US" sz="1800" b="0" i="0" dirty="0">
              <a:effectLst/>
              <a:latin typeface="Times New Roman" panose="02020603050405020304" pitchFamily="18" charset="0"/>
              <a:cs typeface="Times New Roman" panose="02020603050405020304" pitchFamily="18" charset="0"/>
            </a:endParaRPr>
          </a:p>
        </p:txBody>
      </p:sp>
      <p:pic>
        <p:nvPicPr>
          <p:cNvPr id="3" name="Picture 2" descr="Logo, icon&#10;&#10;Description automatically generated">
            <a:extLst>
              <a:ext uri="{FF2B5EF4-FFF2-40B4-BE49-F238E27FC236}">
                <a16:creationId xmlns:a16="http://schemas.microsoft.com/office/drawing/2014/main" id="{03505086-152A-F699-2912-1BA3C23E3736}"/>
              </a:ext>
            </a:extLst>
          </p:cNvPr>
          <p:cNvPicPr>
            <a:picLocks noChangeAspect="1"/>
          </p:cNvPicPr>
          <p:nvPr/>
        </p:nvPicPr>
        <p:blipFill>
          <a:blip r:embed="rId3">
            <a:alphaModFix amt="34000"/>
            <a:extLst>
              <a:ext uri="{28A0092B-C50C-407E-A947-70E740481C1C}">
                <a14:useLocalDpi xmlns:a14="http://schemas.microsoft.com/office/drawing/2010/main" val="0"/>
              </a:ext>
            </a:extLst>
          </a:blip>
          <a:stretch>
            <a:fillRect/>
          </a:stretch>
        </p:blipFill>
        <p:spPr>
          <a:xfrm>
            <a:off x="2133600" y="34123"/>
            <a:ext cx="4876800" cy="4876800"/>
          </a:xfrm>
          <a:prstGeom prst="rect">
            <a:avLst/>
          </a:prstGeom>
        </p:spPr>
      </p:pic>
    </p:spTree>
    <p:extLst>
      <p:ext uri="{BB962C8B-B14F-4D97-AF65-F5344CB8AC3E}">
        <p14:creationId xmlns:p14="http://schemas.microsoft.com/office/powerpoint/2010/main" val="37239436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ogo, icon&#10;&#10;Description automatically generated">
            <a:extLst>
              <a:ext uri="{FF2B5EF4-FFF2-40B4-BE49-F238E27FC236}">
                <a16:creationId xmlns:a16="http://schemas.microsoft.com/office/drawing/2014/main" id="{212DF2F2-6F07-F573-A913-776178308738}"/>
              </a:ext>
            </a:extLst>
          </p:cNvPr>
          <p:cNvPicPr>
            <a:picLocks noChangeAspect="1"/>
          </p:cNvPicPr>
          <p:nvPr/>
        </p:nvPicPr>
        <p:blipFill>
          <a:blip r:embed="rId4">
            <a:alphaModFix amt="7000"/>
            <a:extLst>
              <a:ext uri="{28A0092B-C50C-407E-A947-70E740481C1C}">
                <a14:useLocalDpi xmlns:a14="http://schemas.microsoft.com/office/drawing/2010/main" val="0"/>
              </a:ext>
            </a:extLst>
          </a:blip>
          <a:stretch>
            <a:fillRect/>
          </a:stretch>
        </p:blipFill>
        <p:spPr>
          <a:xfrm>
            <a:off x="3044950" y="1565766"/>
            <a:ext cx="3354630" cy="3354630"/>
          </a:xfrm>
          <a:prstGeom prst="rect">
            <a:avLst/>
          </a:prstGeom>
          <a:effectLst>
            <a:outerShdw blurRad="50800" dist="50800" dir="5400000" algn="ctr" rotWithShape="0">
              <a:srgbClr val="000000"/>
            </a:outerShdw>
          </a:effectLst>
        </p:spPr>
      </p:pic>
      <p:sp>
        <p:nvSpPr>
          <p:cNvPr id="2" name="Title 1"/>
          <p:cNvSpPr>
            <a:spLocks noGrp="1"/>
          </p:cNvSpPr>
          <p:nvPr>
            <p:ph type="title"/>
          </p:nvPr>
        </p:nvSpPr>
        <p:spPr/>
        <p:txBody>
          <a:bodyPr>
            <a:normAutofit/>
          </a:bodyPr>
          <a:lstStyle/>
          <a:p>
            <a:r>
              <a:rPr lang="en-US" sz="2800" dirty="0">
                <a:latin typeface="Aril"/>
              </a:rPr>
              <a:t>Chosen Country Detail</a:t>
            </a:r>
          </a:p>
        </p:txBody>
      </p:sp>
      <p:sp>
        <p:nvSpPr>
          <p:cNvPr id="3" name="Content Placeholder 2"/>
          <p:cNvSpPr>
            <a:spLocks noGrp="1"/>
          </p:cNvSpPr>
          <p:nvPr>
            <p:ph idx="1"/>
          </p:nvPr>
        </p:nvSpPr>
        <p:spPr>
          <a:xfrm>
            <a:off x="448966" y="2113635"/>
            <a:ext cx="8246070" cy="2748687"/>
          </a:xfrm>
        </p:spPr>
        <p:txBody>
          <a:bodyPr>
            <a:normAutofit/>
          </a:bodyPr>
          <a:lstStyle/>
          <a:p>
            <a:pPr marL="0" indent="0">
              <a:buNone/>
            </a:pPr>
            <a:r>
              <a:rPr lang="en-US" sz="2000" b="1" dirty="0">
                <a:solidFill>
                  <a:schemeClr val="tx1"/>
                </a:solidFill>
                <a:latin typeface="Aril"/>
                <a:cs typeface="Times New Roman" panose="02020603050405020304" pitchFamily="18" charset="0"/>
              </a:rPr>
              <a:t>Chosen Country: </a:t>
            </a:r>
            <a:r>
              <a:rPr lang="en-US" sz="2000" dirty="0">
                <a:solidFill>
                  <a:schemeClr val="tx1"/>
                </a:solidFill>
                <a:latin typeface="Aril"/>
                <a:cs typeface="Times New Roman" panose="02020603050405020304" pitchFamily="18" charset="0"/>
              </a:rPr>
              <a:t>Iran</a:t>
            </a:r>
          </a:p>
          <a:p>
            <a:pPr marL="0" indent="0">
              <a:buNone/>
            </a:pPr>
            <a:r>
              <a:rPr lang="en-US" sz="2000" b="1" dirty="0">
                <a:solidFill>
                  <a:schemeClr val="tx1"/>
                </a:solidFill>
                <a:latin typeface="Aril"/>
                <a:cs typeface="Times New Roman" panose="02020603050405020304" pitchFamily="18" charset="0"/>
              </a:rPr>
              <a:t>Reason: </a:t>
            </a:r>
          </a:p>
          <a:p>
            <a:pPr algn="just"/>
            <a:r>
              <a:rPr lang="en-US" sz="2000" dirty="0">
                <a:solidFill>
                  <a:schemeClr val="tx1"/>
                </a:solidFill>
                <a:latin typeface="Aril"/>
                <a:cs typeface="Times New Roman" panose="02020603050405020304" pitchFamily="18" charset="0"/>
              </a:rPr>
              <a:t>This country was chosen because it was the first to confront the first dangerous virus, which causes the physical damage of vulnerable gadget or devices.</a:t>
            </a:r>
          </a:p>
          <a:p>
            <a:pPr algn="just"/>
            <a:r>
              <a:rPr lang="en-US" sz="2000" dirty="0">
                <a:solidFill>
                  <a:schemeClr val="tx1"/>
                </a:solidFill>
                <a:latin typeface="Aril"/>
                <a:cs typeface="Times New Roman" panose="02020603050405020304" pitchFamily="18" charset="0"/>
              </a:rPr>
              <a:t>Iranian nuclear program was attacked by a formidable force.</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4103309497"/>
      </p:ext>
    </p:extLst>
  </p:cSld>
  <p:clrMapOvr>
    <a:masterClrMapping/>
  </p:clrMapOvr>
  <mc:AlternateContent xmlns:mc="http://schemas.openxmlformats.org/markup-compatibility/2006" xmlns:p14="http://schemas.microsoft.com/office/powerpoint/2010/main">
    <mc:Choice Requires="p14">
      <p:transition spd="slow" p14:dur="2000" advTm="31220"/>
    </mc:Choice>
    <mc:Fallback xmlns="">
      <p:transition spd="slow" advTm="312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800" dirty="0">
                <a:latin typeface="Aril"/>
              </a:rPr>
              <a:t>Stuxnet</a:t>
            </a:r>
          </a:p>
        </p:txBody>
      </p:sp>
      <p:sp>
        <p:nvSpPr>
          <p:cNvPr id="5" name="Content Placeholder 4"/>
          <p:cNvSpPr>
            <a:spLocks noGrp="1"/>
          </p:cNvSpPr>
          <p:nvPr>
            <p:ph idx="1"/>
          </p:nvPr>
        </p:nvSpPr>
        <p:spPr>
          <a:xfrm>
            <a:off x="2434130" y="1632439"/>
            <a:ext cx="6252670" cy="3511061"/>
          </a:xfrm>
        </p:spPr>
        <p:txBody>
          <a:bodyPr>
            <a:normAutofit/>
          </a:bodyPr>
          <a:lstStyle/>
          <a:p>
            <a:pPr marL="0" indent="0">
              <a:buNone/>
            </a:pPr>
            <a:r>
              <a:rPr lang="en-US" sz="2000" dirty="0">
                <a:latin typeface="Aril"/>
                <a:cs typeface="Times New Roman" panose="02020603050405020304" pitchFamily="18" charset="0"/>
              </a:rPr>
              <a:t>Reasons:</a:t>
            </a:r>
          </a:p>
          <a:p>
            <a:r>
              <a:rPr lang="en-US" sz="2000" dirty="0">
                <a:latin typeface="Aril"/>
                <a:cs typeface="Times New Roman" panose="02020603050405020304" pitchFamily="18" charset="0"/>
              </a:rPr>
              <a:t>The most sophisticated malicious software that has ever been observed in public.</a:t>
            </a:r>
          </a:p>
          <a:p>
            <a:r>
              <a:rPr lang="en-US" sz="2000" dirty="0">
                <a:latin typeface="Aril"/>
                <a:cs typeface="Times New Roman" panose="02020603050405020304" pitchFamily="18" charset="0"/>
              </a:rPr>
              <a:t>Uses up to 6 different exploitable vulnerabilities.</a:t>
            </a:r>
          </a:p>
          <a:p>
            <a:r>
              <a:rPr lang="en-US" sz="2000" dirty="0">
                <a:latin typeface="Aril"/>
                <a:cs typeface="Times New Roman" panose="02020603050405020304" pitchFamily="18" charset="0"/>
              </a:rPr>
              <a:t>Has 3 Root kits.</a:t>
            </a:r>
          </a:p>
          <a:p>
            <a:r>
              <a:rPr lang="en-US" sz="2000" dirty="0">
                <a:latin typeface="Aril"/>
                <a:cs typeface="Times New Roman" panose="02020603050405020304" pitchFamily="18" charset="0"/>
              </a:rPr>
              <a:t>Infect SCADA Systems.</a:t>
            </a:r>
          </a:p>
          <a:p>
            <a:r>
              <a:rPr lang="en-US" sz="2000" dirty="0">
                <a:latin typeface="Aril"/>
                <a:cs typeface="Times New Roman" panose="02020603050405020304" pitchFamily="18" charset="0"/>
              </a:rPr>
              <a:t>The first piece of malicious software that could deliver a physical payload.</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1101633878"/>
      </p:ext>
    </p:extLst>
  </p:cSld>
  <p:clrMapOvr>
    <a:masterClrMapping/>
  </p:clrMapOvr>
  <mc:AlternateContent xmlns:mc="http://schemas.openxmlformats.org/markup-compatibility/2006" xmlns:p14="http://schemas.microsoft.com/office/powerpoint/2010/main">
    <mc:Choice Requires="p14">
      <p:transition spd="slow" p14:dur="2000" advTm="92805"/>
    </mc:Choice>
    <mc:Fallback xmlns="">
      <p:transition spd="slow" advTm="92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err="1" smtClean="0">
                <a:latin typeface="Aril"/>
              </a:rPr>
              <a:t>Stuxnet</a:t>
            </a:r>
            <a:r>
              <a:rPr lang="en-US" dirty="0" smtClean="0">
                <a:latin typeface="Aril"/>
              </a:rPr>
              <a:t> </a:t>
            </a:r>
            <a:r>
              <a:rPr lang="en-US" dirty="0">
                <a:latin typeface="Aril"/>
              </a:rPr>
              <a:t>Description </a:t>
            </a:r>
          </a:p>
        </p:txBody>
      </p:sp>
      <p:sp>
        <p:nvSpPr>
          <p:cNvPr id="5" name="Text Placeholder 4"/>
          <p:cNvSpPr>
            <a:spLocks noGrp="1"/>
          </p:cNvSpPr>
          <p:nvPr>
            <p:ph type="body" idx="1"/>
          </p:nvPr>
        </p:nvSpPr>
        <p:spPr>
          <a:xfrm>
            <a:off x="71777" y="1270278"/>
            <a:ext cx="9000445" cy="2202182"/>
          </a:xfrm>
        </p:spPr>
        <p:txBody>
          <a:bodyPr>
            <a:noAutofit/>
          </a:bodyPr>
          <a:lstStyle/>
          <a:p>
            <a:pPr algn="just"/>
            <a:r>
              <a:rPr lang="en-US" sz="1600" dirty="0">
                <a:solidFill>
                  <a:schemeClr val="tx1"/>
                </a:solidFill>
                <a:latin typeface="Aril"/>
                <a:cs typeface="Times New Roman" panose="02020603050405020304" pitchFamily="18" charset="0"/>
              </a:rPr>
              <a:t>Description:</a:t>
            </a:r>
          </a:p>
          <a:p>
            <a:pPr marL="285750" indent="-285750" algn="just">
              <a:buFont typeface="Arial" panose="020B0604020202020204" pitchFamily="34" charset="0"/>
              <a:buChar char="•"/>
            </a:pPr>
            <a:r>
              <a:rPr lang="en-US" sz="1400" b="0" dirty="0">
                <a:solidFill>
                  <a:schemeClr val="tx1"/>
                </a:solidFill>
                <a:latin typeface="Aril"/>
                <a:cs typeface="Times New Roman" panose="02020603050405020304" pitchFamily="18" charset="0"/>
              </a:rPr>
              <a:t>The Stuxnet worm was explicitly built and distributed by a government with the intention of attacking the Bushehr nuclear power plant in Iran [1]. The United States and Israel are the most common suspects in this case.</a:t>
            </a:r>
          </a:p>
          <a:p>
            <a:pPr marL="285750" indent="-285750" algn="just">
              <a:buFont typeface="Arial" panose="020B0604020202020204" pitchFamily="34" charset="0"/>
              <a:buChar char="•"/>
            </a:pPr>
            <a:r>
              <a:rPr lang="en-US" altLang="en-US" sz="1400" b="0" dirty="0">
                <a:solidFill>
                  <a:schemeClr val="tx1"/>
                </a:solidFill>
                <a:latin typeface="Aril"/>
                <a:cs typeface="Times New Roman" panose="02020603050405020304" pitchFamily="18" charset="0"/>
              </a:rPr>
              <a:t>Malware that was able to infiltrate systems running WinCC and PCS 7 SCADA and spread itself across networks.</a:t>
            </a:r>
          </a:p>
          <a:p>
            <a:pPr marL="285750" indent="-285750" algn="just">
              <a:buFont typeface="Arial" panose="020B0604020202020204" pitchFamily="34" charset="0"/>
              <a:buChar char="•"/>
            </a:pPr>
            <a:r>
              <a:rPr lang="en-US" altLang="en-US" sz="1400" b="0" dirty="0">
                <a:solidFill>
                  <a:schemeClr val="tx1"/>
                </a:solidFill>
                <a:latin typeface="Aril"/>
                <a:cs typeface="Times New Roman" panose="02020603050405020304" pitchFamily="18" charset="0"/>
              </a:rPr>
              <a:t>Seized the opportunity presented by the fact that PLCs are typically uninsured.</a:t>
            </a:r>
          </a:p>
          <a:p>
            <a:pPr marL="285750" indent="-285750" algn="just">
              <a:buFont typeface="Arial" panose="020B0604020202020204" pitchFamily="34" charset="0"/>
              <a:buChar char="•"/>
            </a:pPr>
            <a:r>
              <a:rPr lang="en-US" altLang="en-US" sz="1400" b="0" dirty="0">
                <a:solidFill>
                  <a:schemeClr val="tx1"/>
                </a:solidFill>
                <a:latin typeface="Aril"/>
                <a:cs typeface="Times New Roman" panose="02020603050405020304" pitchFamily="18" charset="0"/>
              </a:rPr>
              <a:t>After getting inside, able to reprograms the PLCs that control the machines.[2].</a:t>
            </a:r>
            <a:endParaRPr lang="en-US" sz="1400" b="0" dirty="0">
              <a:solidFill>
                <a:schemeClr val="tx1"/>
              </a:solidFill>
              <a:latin typeface="Aril"/>
              <a:cs typeface="Times New Roman" panose="02020603050405020304" pitchFamily="18" charset="0"/>
            </a:endParaRPr>
          </a:p>
          <a:p>
            <a:pPr algn="just"/>
            <a:endParaRPr lang="en-US" sz="1800" dirty="0">
              <a:solidFill>
                <a:schemeClr val="tx1"/>
              </a:solidFill>
              <a:latin typeface="Aril"/>
              <a:cs typeface="Times New Roman" panose="02020603050405020304" pitchFamily="18" charset="0"/>
            </a:endParaRPr>
          </a:p>
        </p:txBody>
      </p:sp>
      <p:pic>
        <p:nvPicPr>
          <p:cNvPr id="15" name="Picture 14" descr="Diagram&#10;&#10;Description automatically generated">
            <a:extLst>
              <a:ext uri="{FF2B5EF4-FFF2-40B4-BE49-F238E27FC236}">
                <a16:creationId xmlns:a16="http://schemas.microsoft.com/office/drawing/2014/main" id="{EF38DF5F-EEC6-AD87-63CA-DB0BF73CB52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01464" y="3335275"/>
            <a:ext cx="4813815" cy="1625370"/>
          </a:xfrm>
          <a:prstGeom prst="rect">
            <a:avLst/>
          </a:prstGeom>
          <a:ln>
            <a:noFill/>
          </a:ln>
          <a:effectLst>
            <a:outerShdw blurRad="292100" dist="139700" dir="2700000" algn="tl" rotWithShape="0">
              <a:srgbClr val="333333">
                <a:alpha val="65000"/>
              </a:srgbClr>
            </a:outerShdw>
          </a:effec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4170783713"/>
      </p:ext>
    </p:extLst>
  </p:cSld>
  <p:clrMapOvr>
    <a:masterClrMapping/>
  </p:clrMapOvr>
  <mc:AlternateContent xmlns:mc="http://schemas.openxmlformats.org/markup-compatibility/2006" xmlns:p14="http://schemas.microsoft.com/office/powerpoint/2010/main">
    <mc:Choice Requires="p14">
      <p:transition spd="slow" p14:dur="2000" advTm="116400"/>
    </mc:Choice>
    <mc:Fallback xmlns="">
      <p:transition spd="slow" advTm="116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800" dirty="0">
                <a:latin typeface="Aril"/>
              </a:rPr>
              <a:t>Iran Analysis Against Stuxnet</a:t>
            </a:r>
          </a:p>
        </p:txBody>
      </p:sp>
      <p:sp>
        <p:nvSpPr>
          <p:cNvPr id="5" name="Content Placeholder 4"/>
          <p:cNvSpPr>
            <a:spLocks noGrp="1"/>
          </p:cNvSpPr>
          <p:nvPr>
            <p:ph idx="1"/>
          </p:nvPr>
        </p:nvSpPr>
        <p:spPr>
          <a:xfrm>
            <a:off x="2434130" y="1300635"/>
            <a:ext cx="6252670" cy="3511061"/>
          </a:xfrm>
        </p:spPr>
        <p:txBody>
          <a:bodyPr>
            <a:noAutofit/>
          </a:bodyPr>
          <a:lstStyle/>
          <a:p>
            <a:pPr algn="just"/>
            <a:r>
              <a:rPr lang="en-US" sz="1800" b="0" i="0" dirty="0">
                <a:effectLst/>
                <a:latin typeface="Aril"/>
                <a:cs typeface="Times New Roman" panose="02020603050405020304" pitchFamily="18" charset="0"/>
              </a:rPr>
              <a:t>Nobody has ever seen something even a little bit like that. No one could figure out who might have made such a advanced, complicated and unique piece of malware [3].</a:t>
            </a:r>
          </a:p>
          <a:p>
            <a:pPr algn="just"/>
            <a:r>
              <a:rPr lang="en-US" sz="1800" b="0" i="0" dirty="0">
                <a:effectLst/>
                <a:latin typeface="Aril"/>
                <a:cs typeface="Times New Roman" panose="02020603050405020304" pitchFamily="18" charset="0"/>
              </a:rPr>
              <a:t>In June of 2010, a Belarus-based security firm called as </a:t>
            </a:r>
            <a:r>
              <a:rPr lang="en-US" sz="1800" b="0" i="0" dirty="0" err="1">
                <a:effectLst/>
                <a:latin typeface="Aril"/>
                <a:cs typeface="Times New Roman" panose="02020603050405020304" pitchFamily="18" charset="0"/>
              </a:rPr>
              <a:t>VirusBlokAda</a:t>
            </a:r>
            <a:r>
              <a:rPr lang="en-US" sz="1800" b="0" i="0" dirty="0">
                <a:effectLst/>
                <a:latin typeface="Aril"/>
                <a:cs typeface="Times New Roman" panose="02020603050405020304" pitchFamily="18" charset="0"/>
              </a:rPr>
              <a:t> [4] discovered that Stuxnet was operating on Iranian systems.</a:t>
            </a:r>
          </a:p>
          <a:p>
            <a:pPr algn="just"/>
            <a:r>
              <a:rPr lang="en-US" sz="1800" b="0" i="0" dirty="0">
                <a:effectLst/>
                <a:latin typeface="Aril"/>
                <a:cs typeface="Times New Roman" panose="02020603050405020304" pitchFamily="18" charset="0"/>
              </a:rPr>
              <a:t>Iran responded to the epidemic by assembling a special squad to combat it.</a:t>
            </a:r>
          </a:p>
          <a:p>
            <a:pPr algn="just"/>
            <a:r>
              <a:rPr lang="en-US" sz="1800" b="0" i="0" dirty="0">
                <a:effectLst/>
                <a:latin typeface="Aril"/>
                <a:cs typeface="Times New Roman" panose="02020603050405020304" pitchFamily="18" charset="0"/>
              </a:rPr>
              <a:t>Since so many computers in Iran are infected with Stuxnet, Iran will need to exercise heightened vigilance to prevent reinfection.</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4290407428"/>
      </p:ext>
    </p:extLst>
  </p:cSld>
  <p:clrMapOvr>
    <a:masterClrMapping/>
  </p:clrMapOvr>
  <mc:AlternateContent xmlns:mc="http://schemas.openxmlformats.org/markup-compatibility/2006" xmlns:p14="http://schemas.microsoft.com/office/powerpoint/2010/main">
    <mc:Choice Requires="p14">
      <p:transition spd="slow" p14:dur="2000" advTm="127099"/>
    </mc:Choice>
    <mc:Fallback xmlns="">
      <p:transition spd="slow" advTm="1270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a:t>Stuxnet Cost </a:t>
            </a:r>
          </a:p>
        </p:txBody>
      </p:sp>
      <p:sp>
        <p:nvSpPr>
          <p:cNvPr id="5" name="Text Placeholder 4"/>
          <p:cNvSpPr>
            <a:spLocks noGrp="1"/>
          </p:cNvSpPr>
          <p:nvPr>
            <p:ph type="body" idx="1"/>
          </p:nvPr>
        </p:nvSpPr>
        <p:spPr>
          <a:xfrm>
            <a:off x="0" y="1567312"/>
            <a:ext cx="5182821" cy="3300643"/>
          </a:xfrm>
        </p:spPr>
        <p:txBody>
          <a:bodyPr>
            <a:noAutofit/>
          </a:bodyPr>
          <a:lstStyle/>
          <a:p>
            <a:pPr algn="just"/>
            <a:r>
              <a:rPr lang="en-US" sz="1600" dirty="0">
                <a:solidFill>
                  <a:schemeClr val="tx1"/>
                </a:solidFill>
                <a:latin typeface="Aril"/>
                <a:cs typeface="Times New Roman" panose="02020603050405020304" pitchFamily="18" charset="0"/>
              </a:rPr>
              <a:t>C</a:t>
            </a:r>
            <a:r>
              <a:rPr lang="en-US" sz="1600" dirty="0" smtClean="0">
                <a:solidFill>
                  <a:schemeClr val="tx1"/>
                </a:solidFill>
                <a:latin typeface="Aril"/>
                <a:cs typeface="Times New Roman" panose="02020603050405020304" pitchFamily="18" charset="0"/>
              </a:rPr>
              <a:t>ost </a:t>
            </a:r>
            <a:r>
              <a:rPr lang="en-US" sz="1600" dirty="0">
                <a:solidFill>
                  <a:schemeClr val="tx1"/>
                </a:solidFill>
                <a:latin typeface="Aril"/>
                <a:cs typeface="Times New Roman" panose="02020603050405020304" pitchFamily="18" charset="0"/>
              </a:rPr>
              <a:t>of making Stuxnet:</a:t>
            </a:r>
          </a:p>
          <a:p>
            <a:pPr marL="285750" indent="-285750" algn="just">
              <a:buFont typeface="Arial" panose="020B0604020202020204" pitchFamily="34" charset="0"/>
              <a:buChar char="•"/>
            </a:pPr>
            <a:r>
              <a:rPr lang="en-US" sz="1600" b="0" i="0" dirty="0">
                <a:solidFill>
                  <a:schemeClr val="tx1"/>
                </a:solidFill>
                <a:effectLst/>
                <a:latin typeface="Aril"/>
                <a:cs typeface="Times New Roman" panose="02020603050405020304" pitchFamily="18" charset="0"/>
              </a:rPr>
              <a:t>It is believed that developing the Stuxnet virus cost one million dollars (about Dh3. 6 million) [5].</a:t>
            </a:r>
          </a:p>
          <a:p>
            <a:pPr marL="285750" indent="-285750" algn="just">
              <a:buFont typeface="Arial" panose="020B0604020202020204" pitchFamily="34" charset="0"/>
              <a:buChar char="•"/>
            </a:pPr>
            <a:endParaRPr lang="en-US" sz="1600" b="0" i="0" dirty="0">
              <a:solidFill>
                <a:schemeClr val="tx1"/>
              </a:solidFill>
              <a:effectLst/>
              <a:latin typeface="Aril"/>
              <a:cs typeface="Times New Roman" panose="02020603050405020304" pitchFamily="18" charset="0"/>
            </a:endParaRPr>
          </a:p>
          <a:p>
            <a:pPr algn="just"/>
            <a:r>
              <a:rPr lang="en-US" sz="1600" dirty="0">
                <a:solidFill>
                  <a:schemeClr val="tx1"/>
                </a:solidFill>
                <a:latin typeface="Aril"/>
                <a:cs typeface="Times New Roman" panose="02020603050405020304" pitchFamily="18" charset="0"/>
              </a:rPr>
              <a:t>Damage due to Stuxnet:</a:t>
            </a:r>
          </a:p>
          <a:p>
            <a:pPr marL="285750" indent="-285750" algn="just">
              <a:buFont typeface="Arial" panose="020B0604020202020204" pitchFamily="34" charset="0"/>
              <a:buChar char="•"/>
            </a:pPr>
            <a:r>
              <a:rPr lang="en-US" sz="1600" b="0" i="0" dirty="0">
                <a:solidFill>
                  <a:schemeClr val="tx1"/>
                </a:solidFill>
                <a:effectLst/>
                <a:latin typeface="Aril"/>
                <a:cs typeface="Times New Roman" panose="02020603050405020304" pitchFamily="18" charset="0"/>
              </a:rPr>
              <a:t>Stuxnet is estimated to have destroyed around one-fifth </a:t>
            </a:r>
            <a:r>
              <a:rPr lang="en-US" sz="1600" b="0" dirty="0">
                <a:solidFill>
                  <a:schemeClr val="tx1"/>
                </a:solidFill>
                <a:latin typeface="Aril"/>
                <a:cs typeface="Times New Roman" panose="02020603050405020304" pitchFamily="18" charset="0"/>
              </a:rPr>
              <a:t>of Iran's nuclear centrifuges.</a:t>
            </a:r>
          </a:p>
          <a:p>
            <a:pPr marL="285750" indent="-285750" algn="just">
              <a:buFont typeface="Arial" panose="020B0604020202020204" pitchFamily="34" charset="0"/>
              <a:buChar char="•"/>
            </a:pPr>
            <a:r>
              <a:rPr lang="en-US" sz="1600" b="0" dirty="0">
                <a:solidFill>
                  <a:schemeClr val="tx1"/>
                </a:solidFill>
                <a:latin typeface="Aril"/>
                <a:cs typeface="Times New Roman" panose="02020603050405020304" pitchFamily="18" charset="0"/>
              </a:rPr>
              <a:t>More than 20,000 computers at 14 Iranian nuclear sites were infected, resulting in the destruction of around 900 centrifuges [1].</a:t>
            </a:r>
          </a:p>
        </p:txBody>
      </p:sp>
      <p:pic>
        <p:nvPicPr>
          <p:cNvPr id="2050" name="Picture 2" descr="Stuxnet: The World's First Cyber... Boomerang? - JournalQuest">
            <a:extLst>
              <a:ext uri="{FF2B5EF4-FFF2-40B4-BE49-F238E27FC236}">
                <a16:creationId xmlns:a16="http://schemas.microsoft.com/office/drawing/2014/main" id="{1B37BA85-BC7B-2EB9-4084-CDFE1A56D16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35525" y="1825295"/>
            <a:ext cx="3677376" cy="292359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1962266347"/>
      </p:ext>
    </p:extLst>
  </p:cSld>
  <p:clrMapOvr>
    <a:masterClrMapping/>
  </p:clrMapOvr>
  <mc:AlternateContent xmlns:mc="http://schemas.openxmlformats.org/markup-compatibility/2006" xmlns:p14="http://schemas.microsoft.com/office/powerpoint/2010/main">
    <mc:Choice Requires="p14">
      <p:transition spd="slow" p14:dur="2000" advTm="43645"/>
    </mc:Choice>
    <mc:Fallback xmlns="">
      <p:transition spd="slow" advTm="436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281425" y="492676"/>
            <a:ext cx="6405375" cy="763525"/>
          </a:xfrm>
        </p:spPr>
        <p:txBody>
          <a:bodyPr>
            <a:normAutofit/>
          </a:bodyPr>
          <a:lstStyle/>
          <a:p>
            <a:r>
              <a:rPr lang="en-US" sz="2800" dirty="0" smtClean="0">
                <a:latin typeface="Aril"/>
              </a:rPr>
              <a:t>Issues Concerning Crime Investigation</a:t>
            </a:r>
            <a:endParaRPr lang="en-US" sz="2800" dirty="0">
              <a:latin typeface="Aril"/>
            </a:endParaRPr>
          </a:p>
        </p:txBody>
      </p:sp>
      <p:sp>
        <p:nvSpPr>
          <p:cNvPr id="5" name="Content Placeholder 4"/>
          <p:cNvSpPr>
            <a:spLocks noGrp="1"/>
          </p:cNvSpPr>
          <p:nvPr>
            <p:ph idx="1"/>
          </p:nvPr>
        </p:nvSpPr>
        <p:spPr>
          <a:xfrm>
            <a:off x="2434130" y="1502815"/>
            <a:ext cx="6252670" cy="3308881"/>
          </a:xfrm>
        </p:spPr>
        <p:txBody>
          <a:bodyPr>
            <a:normAutofit lnSpcReduction="10000"/>
          </a:bodyPr>
          <a:lstStyle/>
          <a:p>
            <a:pPr algn="just"/>
            <a:r>
              <a:rPr lang="en-US" sz="2000" b="0" i="0" dirty="0">
                <a:effectLst/>
                <a:latin typeface="Aril"/>
                <a:cs typeface="Times New Roman" panose="02020603050405020304" pitchFamily="18" charset="0"/>
              </a:rPr>
              <a:t>As we discussed earlier that no one had ever seen anything like it.</a:t>
            </a:r>
          </a:p>
          <a:p>
            <a:pPr algn="just"/>
            <a:r>
              <a:rPr lang="en-US" sz="2000" dirty="0">
                <a:latin typeface="Aril"/>
                <a:cs typeface="Times New Roman" panose="02020603050405020304" pitchFamily="18" charset="0"/>
              </a:rPr>
              <a:t>Also, this was the first ever malware with the physical payloads, no one recognized its impact just saying that it’s a technical issues.</a:t>
            </a:r>
          </a:p>
          <a:p>
            <a:pPr algn="just"/>
            <a:r>
              <a:rPr lang="en-US" sz="2000" b="0" i="0" dirty="0">
                <a:effectLst/>
                <a:latin typeface="Aril"/>
                <a:cs typeface="Times New Roman" panose="02020603050405020304" pitchFamily="18" charset="0"/>
              </a:rPr>
              <a:t>No one is claiming about that specific malware after effecting.</a:t>
            </a:r>
          </a:p>
          <a:p>
            <a:pPr algn="just"/>
            <a:r>
              <a:rPr lang="en-US" sz="2000" dirty="0">
                <a:latin typeface="Aril"/>
                <a:cs typeface="Times New Roman" panose="02020603050405020304" pitchFamily="18" charset="0"/>
              </a:rPr>
              <a:t>According to history it says that the Iranian engineer was involved in this whole attack. So that’s why it was not an easy to identify the attack where it come from and how it came [6].</a:t>
            </a:r>
            <a:endParaRPr lang="en-US" sz="2000" b="0" i="0" dirty="0">
              <a:effectLst/>
              <a:latin typeface="Aril"/>
              <a:cs typeface="Times New Roman" panose="02020603050405020304" pitchFamily="18" charset="0"/>
            </a:endParaRPr>
          </a:p>
          <a:p>
            <a:pPr algn="just"/>
            <a:endParaRPr lang="en-US" sz="1800" b="0" i="0" dirty="0">
              <a:effectLst/>
              <a:latin typeface="Aril"/>
              <a:cs typeface="Times New Roman" panose="02020603050405020304" pitchFamily="18" charset="0"/>
            </a:endParaRPr>
          </a:p>
          <a:p>
            <a:pPr algn="just"/>
            <a:endParaRPr lang="en-US" sz="1800" b="0" i="0" dirty="0">
              <a:effectLst/>
              <a:latin typeface="Aril"/>
              <a:cs typeface="Times New Roman" panose="02020603050405020304" pitchFamily="18"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4198414888"/>
      </p:ext>
    </p:extLst>
  </p:cSld>
  <p:clrMapOvr>
    <a:masterClrMapping/>
  </p:clrMapOvr>
  <mc:AlternateContent xmlns:mc="http://schemas.openxmlformats.org/markup-compatibility/2006" xmlns:p14="http://schemas.microsoft.com/office/powerpoint/2010/main">
    <mc:Choice Requires="p14">
      <p:transition spd="slow" p14:dur="2000" advTm="52680"/>
    </mc:Choice>
    <mc:Fallback xmlns="">
      <p:transition spd="slow" advTm="52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05755" y="258977"/>
            <a:ext cx="8076896" cy="1068935"/>
          </a:xfrm>
        </p:spPr>
        <p:txBody>
          <a:bodyPr>
            <a:normAutofit/>
          </a:bodyPr>
          <a:lstStyle/>
          <a:p>
            <a:r>
              <a:rPr lang="en-US" dirty="0"/>
              <a:t>Perception about Stuxnet </a:t>
            </a:r>
          </a:p>
        </p:txBody>
      </p:sp>
      <p:sp>
        <p:nvSpPr>
          <p:cNvPr id="5" name="Text Placeholder 4"/>
          <p:cNvSpPr>
            <a:spLocks noGrp="1"/>
          </p:cNvSpPr>
          <p:nvPr>
            <p:ph type="body" idx="1"/>
          </p:nvPr>
        </p:nvSpPr>
        <p:spPr>
          <a:xfrm>
            <a:off x="219907" y="1631217"/>
            <a:ext cx="8704185" cy="1527050"/>
          </a:xfrm>
        </p:spPr>
        <p:txBody>
          <a:bodyPr>
            <a:noAutofit/>
          </a:bodyPr>
          <a:lstStyle/>
          <a:p>
            <a:pPr marL="285750" indent="-285750" algn="just">
              <a:buFont typeface="Arial" panose="020B0604020202020204" pitchFamily="34" charset="0"/>
              <a:buChar char="•"/>
            </a:pPr>
            <a:r>
              <a:rPr lang="en-US" sz="1400" b="0" i="0" dirty="0">
                <a:solidFill>
                  <a:schemeClr val="tx1"/>
                </a:solidFill>
                <a:effectLst/>
                <a:latin typeface="Aril"/>
                <a:cs typeface="Times New Roman" panose="02020603050405020304" pitchFamily="18" charset="0"/>
              </a:rPr>
              <a:t>Stuxnet has been in development from at least 2005 [7], even though it wasn’t identified or made public until 2010.</a:t>
            </a:r>
          </a:p>
          <a:p>
            <a:pPr marL="285750" indent="-285750" algn="just">
              <a:buFont typeface="Arial" panose="020B0604020202020204" pitchFamily="34" charset="0"/>
              <a:buChar char="•"/>
            </a:pPr>
            <a:r>
              <a:rPr lang="en-US" sz="1400" b="0" i="0" dirty="0">
                <a:solidFill>
                  <a:schemeClr val="tx1"/>
                </a:solidFill>
                <a:effectLst/>
                <a:latin typeface="Aril"/>
                <a:cs typeface="Times New Roman" panose="02020603050405020304" pitchFamily="18" charset="0"/>
              </a:rPr>
              <a:t>In March of 2010, the global spread of the worm began, however the first variant of the worm was detected in 2009.</a:t>
            </a:r>
          </a:p>
          <a:p>
            <a:pPr marL="285750" indent="-285750" algn="just">
              <a:buFont typeface="Arial" panose="020B0604020202020204" pitchFamily="34" charset="0"/>
              <a:buChar char="•"/>
            </a:pPr>
            <a:r>
              <a:rPr lang="en-US" sz="1400" b="0" i="0" dirty="0">
                <a:solidFill>
                  <a:schemeClr val="tx1"/>
                </a:solidFill>
                <a:effectLst/>
                <a:latin typeface="Aril"/>
                <a:cs typeface="Times New Roman" panose="02020603050405020304" pitchFamily="18" charset="0"/>
              </a:rPr>
              <a:t>Stuxnet spread in two waves.</a:t>
            </a:r>
            <a:endParaRPr lang="en-US" sz="1400" b="0" dirty="0">
              <a:solidFill>
                <a:schemeClr val="tx1"/>
              </a:solidFill>
              <a:latin typeface="Aril"/>
              <a:cs typeface="Times New Roman" panose="02020603050405020304" pitchFamily="18" charset="0"/>
            </a:endParaRPr>
          </a:p>
          <a:p>
            <a:pPr marL="285750" indent="-285750" algn="just">
              <a:buFont typeface="Arial" panose="020B0604020202020204" pitchFamily="34" charset="0"/>
              <a:buChar char="•"/>
            </a:pPr>
            <a:r>
              <a:rPr lang="en-US" sz="1400" b="0" i="0" dirty="0">
                <a:solidFill>
                  <a:schemeClr val="tx1"/>
                </a:solidFill>
                <a:effectLst/>
                <a:latin typeface="Aril"/>
                <a:cs typeface="Times New Roman" panose="02020603050405020304" pitchFamily="18" charset="0"/>
              </a:rPr>
              <a:t>Stuxnet did not inflict considerable damage outside of its original target, but it did serve as a paradigm for later viruses that attacked a variety of infrastructure types and national governments [8].</a:t>
            </a:r>
            <a:endParaRPr lang="en-US" sz="1400" dirty="0">
              <a:solidFill>
                <a:schemeClr val="tx1"/>
              </a:solidFill>
              <a:latin typeface="Aril"/>
              <a:cs typeface="Times New Roman" panose="02020603050405020304" pitchFamily="18" charset="0"/>
            </a:endParaRPr>
          </a:p>
        </p:txBody>
      </p:sp>
      <p:pic>
        <p:nvPicPr>
          <p:cNvPr id="3" name="Picture 2">
            <a:extLst>
              <a:ext uri="{FF2B5EF4-FFF2-40B4-BE49-F238E27FC236}">
                <a16:creationId xmlns:a16="http://schemas.microsoft.com/office/drawing/2014/main" id="{FC36A19C-F2FE-A507-9E2F-E6DE4E07A3D0}"/>
              </a:ext>
            </a:extLst>
          </p:cNvPr>
          <p:cNvPicPr>
            <a:picLocks noChangeAspect="1"/>
          </p:cNvPicPr>
          <p:nvPr/>
        </p:nvPicPr>
        <p:blipFill>
          <a:blip r:embed="rId5"/>
          <a:stretch>
            <a:fillRect/>
          </a:stretch>
        </p:blipFill>
        <p:spPr>
          <a:xfrm>
            <a:off x="1983827" y="3200918"/>
            <a:ext cx="5176346" cy="1882308"/>
          </a:xfrm>
          <a:prstGeom prst="rect">
            <a:avLst/>
          </a:prstGeom>
          <a:ln>
            <a:noFill/>
          </a:ln>
          <a:effectLst>
            <a:outerShdw blurRad="292100" dist="139700" dir="2700000" algn="tl" rotWithShape="0">
              <a:srgbClr val="333333">
                <a:alpha val="65000"/>
              </a:srgbClr>
            </a:outerShdw>
          </a:effectLst>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2581890504"/>
      </p:ext>
    </p:extLst>
  </p:cSld>
  <p:clrMapOvr>
    <a:masterClrMapping/>
  </p:clrMapOvr>
  <mc:AlternateContent xmlns:mc="http://schemas.openxmlformats.org/markup-compatibility/2006" xmlns:p14="http://schemas.microsoft.com/office/powerpoint/2010/main">
    <mc:Choice Requires="p14">
      <p:transition spd="slow" p14:dur="2000" advTm="95318"/>
    </mc:Choice>
    <mc:Fallback xmlns="">
      <p:transition spd="slow" advTm="95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05755" y="258977"/>
            <a:ext cx="8076896" cy="1068935"/>
          </a:xfrm>
        </p:spPr>
        <p:txBody>
          <a:bodyPr>
            <a:normAutofit/>
          </a:bodyPr>
          <a:lstStyle/>
          <a:p>
            <a:r>
              <a:rPr lang="en-US" dirty="0"/>
              <a:t>Perception of Iranian</a:t>
            </a:r>
          </a:p>
        </p:txBody>
      </p:sp>
      <p:sp>
        <p:nvSpPr>
          <p:cNvPr id="5" name="Text Placeholder 4"/>
          <p:cNvSpPr>
            <a:spLocks noGrp="1"/>
          </p:cNvSpPr>
          <p:nvPr>
            <p:ph type="body" idx="1"/>
          </p:nvPr>
        </p:nvSpPr>
        <p:spPr>
          <a:xfrm>
            <a:off x="219907" y="1692681"/>
            <a:ext cx="8704185" cy="3191842"/>
          </a:xfrm>
        </p:spPr>
        <p:txBody>
          <a:bodyPr>
            <a:noAutofit/>
          </a:bodyPr>
          <a:lstStyle/>
          <a:p>
            <a:pPr marL="171450" indent="-171450" algn="just" fontAlgn="base">
              <a:buFont typeface="Arial" panose="020B0604020202020204" pitchFamily="34" charset="0"/>
              <a:buChar char="•"/>
            </a:pPr>
            <a:r>
              <a:rPr lang="en-US" sz="1800" b="0" i="0" dirty="0">
                <a:solidFill>
                  <a:schemeClr val="tx1"/>
                </a:solidFill>
                <a:effectLst/>
                <a:latin typeface="Aril"/>
                <a:cs typeface="Times New Roman" panose="02020603050405020304" pitchFamily="18" charset="0"/>
              </a:rPr>
              <a:t>Many analysts believe that the United States and Israel launched the Stuxnet cyberattack to destroy Iran's nuclear equipment and disrupt a program that they believe is meant to manufacture nuclear weapons [9].</a:t>
            </a:r>
          </a:p>
          <a:p>
            <a:pPr marL="171450" indent="-171450" algn="just" fontAlgn="base">
              <a:buFont typeface="Arial" panose="020B0604020202020204" pitchFamily="34" charset="0"/>
              <a:buChar char="•"/>
            </a:pPr>
            <a:r>
              <a:rPr lang="en-US" sz="1800" b="0" i="0" dirty="0">
                <a:solidFill>
                  <a:schemeClr val="tx1"/>
                </a:solidFill>
                <a:effectLst/>
                <a:latin typeface="Aril"/>
                <a:cs typeface="Times New Roman" panose="02020603050405020304" pitchFamily="18" charset="0"/>
              </a:rPr>
              <a:t>According to Iranian officials, Bushehr staff computers were infiltrated with Stuxnet, although the malware did not cause significant harm [10]</a:t>
            </a:r>
            <a:r>
              <a:rPr lang="en-US" sz="1800" b="0" dirty="0">
                <a:solidFill>
                  <a:schemeClr val="tx1"/>
                </a:solidFill>
                <a:latin typeface="Aril"/>
                <a:cs typeface="Times New Roman" panose="02020603050405020304" pitchFamily="18" charset="0"/>
              </a:rPr>
              <a:t>.</a:t>
            </a:r>
          </a:p>
          <a:p>
            <a:pPr marL="171450" indent="-171450" algn="just" fontAlgn="base">
              <a:buFont typeface="Arial" panose="020B0604020202020204" pitchFamily="34" charset="0"/>
              <a:buChar char="•"/>
            </a:pPr>
            <a:r>
              <a:rPr lang="en-US" sz="1800" b="0" i="0" dirty="0">
                <a:solidFill>
                  <a:schemeClr val="tx1"/>
                </a:solidFill>
                <a:effectLst/>
                <a:latin typeface="Aril"/>
                <a:cs typeface="Times New Roman" panose="02020603050405020304" pitchFamily="18" charset="0"/>
              </a:rPr>
              <a:t>Mohammad Ahmadian, the acting head of Iran's Atomic Energy Organization, indicated that accusations of significant damage to the Bushehr plant were a premeditated attempt by nations opposed to the country's nuclear program, but that they should be investigated nonetheless [11].</a:t>
            </a:r>
          </a:p>
          <a:p>
            <a:pPr marL="171450" indent="-171450" algn="just" fontAlgn="base">
              <a:buFont typeface="Arial" panose="020B0604020202020204" pitchFamily="34" charset="0"/>
              <a:buChar char="•"/>
            </a:pPr>
            <a:r>
              <a:rPr lang="en-US" sz="1800" b="0" i="0" dirty="0">
                <a:solidFill>
                  <a:schemeClr val="tx1"/>
                </a:solidFill>
                <a:effectLst/>
                <a:latin typeface="Aril"/>
                <a:cs typeface="Times New Roman" panose="02020603050405020304" pitchFamily="18" charset="0"/>
              </a:rPr>
              <a:t>According to a senior Iranian official, Iran should investigate allegations that the Stuxnet computer worm has severely damaged the country's first nuclear power station.</a:t>
            </a:r>
            <a:endParaRPr lang="en-US" sz="1800" b="1" i="0" dirty="0">
              <a:solidFill>
                <a:schemeClr val="tx1"/>
              </a:solidFill>
              <a:effectLst/>
              <a:latin typeface="Aril"/>
              <a:cs typeface="Times New Roman" panose="02020603050405020304" pitchFamily="18" charset="0"/>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3206182311"/>
      </p:ext>
    </p:extLst>
  </p:cSld>
  <p:clrMapOvr>
    <a:masterClrMapping/>
  </p:clrMapOvr>
  <mc:AlternateContent xmlns:mc="http://schemas.openxmlformats.org/markup-compatibility/2006" xmlns:p14="http://schemas.microsoft.com/office/powerpoint/2010/main">
    <mc:Choice Requires="p14">
      <p:transition spd="slow" p14:dur="2000" advTm="85422"/>
    </mc:Choice>
    <mc:Fallback xmlns="">
      <p:transition spd="slow" advTm="854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76531"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1651</Words>
  <Application>Microsoft Office PowerPoint</Application>
  <PresentationFormat>On-screen Show (16:9)</PresentationFormat>
  <Paragraphs>84</Paragraphs>
  <Slides>11</Slides>
  <Notes>8</Notes>
  <HiddenSlides>0</HiddenSlides>
  <MMClips>10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vt:lpstr>
      <vt:lpstr>Aril</vt:lpstr>
      <vt:lpstr>Calibri</vt:lpstr>
      <vt:lpstr>Lora</vt:lpstr>
      <vt:lpstr>Times New Roman</vt:lpstr>
      <vt:lpstr>Office Theme</vt:lpstr>
      <vt:lpstr>A Case Study Analysis on Cybercrime</vt:lpstr>
      <vt:lpstr>Chosen Country Detail</vt:lpstr>
      <vt:lpstr>Stuxnet</vt:lpstr>
      <vt:lpstr>Stuxnet Description </vt:lpstr>
      <vt:lpstr>Iran Analysis Against Stuxnet</vt:lpstr>
      <vt:lpstr>Stuxnet Cost </vt:lpstr>
      <vt:lpstr>Issues Concerning Crime Investigation</vt:lpstr>
      <vt:lpstr>Perception about Stuxnet </vt:lpstr>
      <vt:lpstr>Perception of Iranian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2017-08-01T15:40:51Z</dcterms:created>
  <dcterms:modified xsi:type="dcterms:W3CDTF">2022-10-23T17:39:53Z</dcterms:modified>
</cp:coreProperties>
</file>

<file path=docProps/thumbnail.jpeg>
</file>